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1.jpg" ContentType="image/jpeg"/>
  <Override PartName="/ppt/media/image73.jpg" ContentType="image/jpeg"/>
  <Override PartName="/ppt/media/image74.jpg" ContentType="image/jpeg"/>
  <Override PartName="/ppt/media/image7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73" r:id="rId19"/>
    <p:sldId id="276" r:id="rId20"/>
    <p:sldId id="275" r:id="rId21"/>
  </p:sldIdLst>
  <p:sldSz cx="6083300" cy="3524250"/>
  <p:notesSz cx="6083300" cy="352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244" y="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6247" y="1092517"/>
            <a:ext cx="5170805" cy="7400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2495" y="1973580"/>
            <a:ext cx="4258310" cy="881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2D579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ECECE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2D579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4165" y="810577"/>
            <a:ext cx="2646235" cy="2326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132899" y="810577"/>
            <a:ext cx="2646235" cy="2326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296" y="114312"/>
            <a:ext cx="5852151" cy="3291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rgbClr val="2D579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296" y="114312"/>
            <a:ext cx="5852151" cy="3291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43583" y="986993"/>
            <a:ext cx="2596133" cy="547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2D579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5444" y="1206134"/>
            <a:ext cx="4912410" cy="1318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ECECE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068322" y="3277552"/>
            <a:ext cx="1946656" cy="176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04165" y="3277552"/>
            <a:ext cx="1399159" cy="176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79976" y="3277552"/>
            <a:ext cx="1399159" cy="176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4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1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7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6" y="114312"/>
            <a:ext cx="5852151" cy="3291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4296" y="114312"/>
            <a:ext cx="2203450" cy="3291840"/>
            <a:chOff x="114296" y="114312"/>
            <a:chExt cx="2203450" cy="3291840"/>
          </a:xfrm>
        </p:grpSpPr>
        <p:sp>
          <p:nvSpPr>
            <p:cNvPr id="4" name="object 4"/>
            <p:cNvSpPr/>
            <p:nvPr/>
          </p:nvSpPr>
          <p:spPr>
            <a:xfrm>
              <a:off x="114296" y="114312"/>
              <a:ext cx="2203212" cy="32918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296" y="114312"/>
              <a:ext cx="1932867" cy="32918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10155" y="1009345"/>
            <a:ext cx="3655060" cy="4933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050" spc="155" dirty="0"/>
              <a:t>Empowering</a:t>
            </a:r>
            <a:r>
              <a:rPr sz="3050" spc="-280" dirty="0"/>
              <a:t> </a:t>
            </a:r>
            <a:r>
              <a:rPr sz="3050" spc="-60" dirty="0"/>
              <a:t>SMEs</a:t>
            </a:r>
            <a:endParaRPr sz="3050"/>
          </a:p>
        </p:txBody>
      </p:sp>
      <p:sp>
        <p:nvSpPr>
          <p:cNvPr id="7" name="object 7"/>
          <p:cNvSpPr txBox="1"/>
          <p:nvPr/>
        </p:nvSpPr>
        <p:spPr>
          <a:xfrm>
            <a:off x="2368461" y="1573199"/>
            <a:ext cx="3486150" cy="221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50" spc="10" dirty="0">
                <a:solidFill>
                  <a:srgbClr val="F19A12"/>
                </a:solidFill>
                <a:latin typeface="Verdana"/>
                <a:cs typeface="Verdana"/>
              </a:rPr>
              <a:t>The</a:t>
            </a:r>
            <a:r>
              <a:rPr sz="1250" spc="-110" dirty="0">
                <a:solidFill>
                  <a:srgbClr val="F19A12"/>
                </a:solidFill>
                <a:latin typeface="Verdana"/>
                <a:cs typeface="Verdana"/>
              </a:rPr>
              <a:t> </a:t>
            </a:r>
            <a:r>
              <a:rPr sz="1250" spc="10" dirty="0">
                <a:solidFill>
                  <a:srgbClr val="F19A12"/>
                </a:solidFill>
                <a:latin typeface="Verdana"/>
                <a:cs typeface="Verdana"/>
              </a:rPr>
              <a:t>Role</a:t>
            </a:r>
            <a:r>
              <a:rPr sz="1250" spc="-110" dirty="0">
                <a:solidFill>
                  <a:srgbClr val="F19A12"/>
                </a:solidFill>
                <a:latin typeface="Verdana"/>
                <a:cs typeface="Verdana"/>
              </a:rPr>
              <a:t> </a:t>
            </a:r>
            <a:r>
              <a:rPr sz="1250" spc="20" dirty="0">
                <a:solidFill>
                  <a:srgbClr val="F19A12"/>
                </a:solidFill>
                <a:latin typeface="Verdana"/>
                <a:cs typeface="Verdana"/>
              </a:rPr>
              <a:t>of</a:t>
            </a:r>
            <a:r>
              <a:rPr sz="1250" spc="-105" dirty="0">
                <a:solidFill>
                  <a:srgbClr val="F19A12"/>
                </a:solidFill>
                <a:latin typeface="Verdana"/>
                <a:cs typeface="Verdana"/>
              </a:rPr>
              <a:t> </a:t>
            </a:r>
            <a:r>
              <a:rPr sz="1250" spc="40" dirty="0">
                <a:solidFill>
                  <a:srgbClr val="F19A12"/>
                </a:solidFill>
                <a:latin typeface="Verdana"/>
                <a:cs typeface="Verdana"/>
              </a:rPr>
              <a:t>Financial</a:t>
            </a:r>
            <a:r>
              <a:rPr sz="1250" spc="-110" dirty="0">
                <a:solidFill>
                  <a:srgbClr val="F19A12"/>
                </a:solidFill>
                <a:latin typeface="Verdana"/>
                <a:cs typeface="Verdana"/>
              </a:rPr>
              <a:t> </a:t>
            </a:r>
            <a:r>
              <a:rPr sz="1250" spc="-10" dirty="0">
                <a:solidFill>
                  <a:srgbClr val="F19A12"/>
                </a:solidFill>
                <a:latin typeface="Verdana"/>
                <a:cs typeface="Verdana"/>
              </a:rPr>
              <a:t>Expertise</a:t>
            </a:r>
            <a:r>
              <a:rPr sz="1250" spc="-110" dirty="0">
                <a:solidFill>
                  <a:srgbClr val="F19A12"/>
                </a:solidFill>
                <a:latin typeface="Verdana"/>
                <a:cs typeface="Verdana"/>
              </a:rPr>
              <a:t> </a:t>
            </a:r>
            <a:r>
              <a:rPr sz="1250" spc="65" dirty="0">
                <a:solidFill>
                  <a:srgbClr val="F19A12"/>
                </a:solidFill>
                <a:latin typeface="Verdana"/>
                <a:cs typeface="Verdana"/>
              </a:rPr>
              <a:t>&amp;</a:t>
            </a:r>
            <a:r>
              <a:rPr sz="1250" spc="-105" dirty="0">
                <a:solidFill>
                  <a:srgbClr val="F19A12"/>
                </a:solidFill>
                <a:latin typeface="Verdana"/>
                <a:cs typeface="Verdana"/>
              </a:rPr>
              <a:t> </a:t>
            </a:r>
            <a:r>
              <a:rPr sz="1250" spc="55" dirty="0">
                <a:solidFill>
                  <a:srgbClr val="F19A12"/>
                </a:solidFill>
                <a:latin typeface="Verdana"/>
                <a:cs typeface="Verdana"/>
              </a:rPr>
              <a:t>Guidance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70400" y="2611948"/>
            <a:ext cx="1680845" cy="57531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150" b="1" dirty="0">
                <a:solidFill>
                  <a:srgbClr val="2D5794"/>
                </a:solidFill>
                <a:latin typeface="Arial"/>
                <a:cs typeface="Arial"/>
              </a:rPr>
              <a:t>JYOTI </a:t>
            </a:r>
            <a:r>
              <a:rPr sz="1150" b="1" spc="-30" dirty="0">
                <a:solidFill>
                  <a:srgbClr val="2D5794"/>
                </a:solidFill>
                <a:latin typeface="Arial"/>
                <a:cs typeface="Arial"/>
              </a:rPr>
              <a:t>PRAKASH</a:t>
            </a:r>
            <a:r>
              <a:rPr sz="1150" b="1" spc="-225" dirty="0">
                <a:solidFill>
                  <a:srgbClr val="2D5794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2D5794"/>
                </a:solidFill>
                <a:latin typeface="Arial"/>
                <a:cs typeface="Arial"/>
              </a:rPr>
              <a:t>GADIA</a:t>
            </a:r>
            <a:endParaRPr sz="1150">
              <a:latin typeface="Arial"/>
              <a:cs typeface="Arial"/>
            </a:endParaRPr>
          </a:p>
          <a:p>
            <a:pPr marL="502284" marR="5080" indent="239395">
              <a:lnSpc>
                <a:spcPct val="108700"/>
              </a:lnSpc>
              <a:spcBef>
                <a:spcPts val="380"/>
              </a:spcBef>
            </a:pPr>
            <a:r>
              <a:rPr sz="750" spc="85" dirty="0">
                <a:solidFill>
                  <a:srgbClr val="151616"/>
                </a:solidFill>
                <a:latin typeface="Arial"/>
                <a:cs typeface="Arial"/>
              </a:rPr>
              <a:t>Managing</a:t>
            </a:r>
            <a:r>
              <a:rPr sz="7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55" dirty="0">
                <a:solidFill>
                  <a:srgbClr val="151616"/>
                </a:solidFill>
                <a:latin typeface="Arial"/>
                <a:cs typeface="Arial"/>
              </a:rPr>
              <a:t>Director  Resurgent </a:t>
            </a:r>
            <a:r>
              <a:rPr sz="750" spc="60" dirty="0">
                <a:solidFill>
                  <a:srgbClr val="151616"/>
                </a:solidFill>
                <a:latin typeface="Arial"/>
                <a:cs typeface="Arial"/>
              </a:rPr>
              <a:t>India</a:t>
            </a:r>
            <a:r>
              <a:rPr sz="75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55" dirty="0">
                <a:solidFill>
                  <a:srgbClr val="151616"/>
                </a:solidFill>
                <a:latin typeface="Arial"/>
                <a:cs typeface="Arial"/>
              </a:rPr>
              <a:t>Limited</a:t>
            </a:r>
            <a:endParaRPr sz="7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36847" y="298964"/>
            <a:ext cx="1952396" cy="415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24134" y="572338"/>
            <a:ext cx="1613535" cy="92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400" spc="15" dirty="0">
                <a:latin typeface="Carlito"/>
                <a:cs typeface="Carlito"/>
              </a:rPr>
              <a:t>Debt </a:t>
            </a:r>
            <a:r>
              <a:rPr sz="600" spc="15" baseline="6944" dirty="0">
                <a:latin typeface="Carlito"/>
                <a:cs typeface="Carlito"/>
              </a:rPr>
              <a:t>Equity </a:t>
            </a:r>
            <a:r>
              <a:rPr sz="400" spc="10" dirty="0">
                <a:latin typeface="Carlito"/>
                <a:cs typeface="Carlito"/>
              </a:rPr>
              <a:t>Valuation </a:t>
            </a:r>
            <a:r>
              <a:rPr sz="600" spc="22" baseline="6944" dirty="0">
                <a:latin typeface="Carlito"/>
                <a:cs typeface="Carlito"/>
              </a:rPr>
              <a:t>Advisory </a:t>
            </a:r>
            <a:r>
              <a:rPr sz="400" spc="15" dirty="0">
                <a:latin typeface="Carlito"/>
                <a:cs typeface="Carlito"/>
              </a:rPr>
              <a:t>TEV </a:t>
            </a:r>
            <a:r>
              <a:rPr sz="600" spc="22" baseline="6944" dirty="0">
                <a:latin typeface="Carlito"/>
                <a:cs typeface="Carlito"/>
              </a:rPr>
              <a:t>Insolvency</a:t>
            </a:r>
            <a:r>
              <a:rPr sz="600" spc="165" baseline="6944" dirty="0">
                <a:latin typeface="Carlito"/>
                <a:cs typeface="Carlito"/>
              </a:rPr>
              <a:t> </a:t>
            </a:r>
            <a:r>
              <a:rPr sz="600" spc="7" baseline="6944" dirty="0">
                <a:latin typeface="Carlito"/>
                <a:cs typeface="Carlito"/>
              </a:rPr>
              <a:t>Training</a:t>
            </a:r>
            <a:endParaRPr sz="600" baseline="6944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296" y="114312"/>
            <a:ext cx="2596515" cy="2783840"/>
            <a:chOff x="114296" y="114312"/>
            <a:chExt cx="2596515" cy="2783840"/>
          </a:xfrm>
        </p:grpSpPr>
        <p:sp>
          <p:nvSpPr>
            <p:cNvPr id="3" name="object 3"/>
            <p:cNvSpPr/>
            <p:nvPr/>
          </p:nvSpPr>
          <p:spPr>
            <a:xfrm>
              <a:off x="114296" y="114312"/>
              <a:ext cx="2079365" cy="19083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5519" y="622657"/>
              <a:ext cx="2275205" cy="2275205"/>
            </a:xfrm>
            <a:custGeom>
              <a:avLst/>
              <a:gdLst/>
              <a:ahLst/>
              <a:cxnLst/>
              <a:rect l="l" t="t" r="r" b="b"/>
              <a:pathLst>
                <a:path w="2275205" h="2275205">
                  <a:moveTo>
                    <a:pt x="1148897" y="0"/>
                  </a:moveTo>
                  <a:lnTo>
                    <a:pt x="1103553" y="480"/>
                  </a:lnTo>
                  <a:lnTo>
                    <a:pt x="1058392" y="2766"/>
                  </a:lnTo>
                  <a:lnTo>
                    <a:pt x="1013467" y="6838"/>
                  </a:lnTo>
                  <a:lnTo>
                    <a:pt x="968829" y="12676"/>
                  </a:lnTo>
                  <a:lnTo>
                    <a:pt x="924532" y="20260"/>
                  </a:lnTo>
                  <a:lnTo>
                    <a:pt x="880627" y="29570"/>
                  </a:lnTo>
                  <a:lnTo>
                    <a:pt x="837165" y="40587"/>
                  </a:lnTo>
                  <a:lnTo>
                    <a:pt x="794200" y="53289"/>
                  </a:lnTo>
                  <a:lnTo>
                    <a:pt x="751784" y="67658"/>
                  </a:lnTo>
                  <a:lnTo>
                    <a:pt x="709968" y="83673"/>
                  </a:lnTo>
                  <a:lnTo>
                    <a:pt x="668805" y="101314"/>
                  </a:lnTo>
                  <a:lnTo>
                    <a:pt x="628346" y="120561"/>
                  </a:lnTo>
                  <a:lnTo>
                    <a:pt x="588645" y="141395"/>
                  </a:lnTo>
                  <a:lnTo>
                    <a:pt x="549753" y="163795"/>
                  </a:lnTo>
                  <a:lnTo>
                    <a:pt x="511722" y="187741"/>
                  </a:lnTo>
                  <a:lnTo>
                    <a:pt x="474604" y="213214"/>
                  </a:lnTo>
                  <a:lnTo>
                    <a:pt x="438452" y="240193"/>
                  </a:lnTo>
                  <a:lnTo>
                    <a:pt x="403317" y="268659"/>
                  </a:lnTo>
                  <a:lnTo>
                    <a:pt x="369253" y="298591"/>
                  </a:lnTo>
                  <a:lnTo>
                    <a:pt x="336310" y="329969"/>
                  </a:lnTo>
                  <a:lnTo>
                    <a:pt x="304541" y="362775"/>
                  </a:lnTo>
                  <a:lnTo>
                    <a:pt x="273999" y="396987"/>
                  </a:lnTo>
                  <a:lnTo>
                    <a:pt x="244735" y="432585"/>
                  </a:lnTo>
                  <a:lnTo>
                    <a:pt x="216801" y="469550"/>
                  </a:lnTo>
                  <a:lnTo>
                    <a:pt x="190250" y="507862"/>
                  </a:lnTo>
                  <a:lnTo>
                    <a:pt x="165133" y="547501"/>
                  </a:lnTo>
                  <a:lnTo>
                    <a:pt x="141504" y="588446"/>
                  </a:lnTo>
                  <a:lnTo>
                    <a:pt x="119413" y="630678"/>
                  </a:lnTo>
                  <a:lnTo>
                    <a:pt x="98914" y="674177"/>
                  </a:lnTo>
                  <a:lnTo>
                    <a:pt x="80237" y="718488"/>
                  </a:lnTo>
                  <a:lnTo>
                    <a:pt x="63566" y="763137"/>
                  </a:lnTo>
                  <a:lnTo>
                    <a:pt x="48880" y="808071"/>
                  </a:lnTo>
                  <a:lnTo>
                    <a:pt x="36160" y="853240"/>
                  </a:lnTo>
                  <a:lnTo>
                    <a:pt x="25385" y="898589"/>
                  </a:lnTo>
                  <a:lnTo>
                    <a:pt x="16537" y="944069"/>
                  </a:lnTo>
                  <a:lnTo>
                    <a:pt x="9594" y="989625"/>
                  </a:lnTo>
                  <a:lnTo>
                    <a:pt x="4536" y="1035206"/>
                  </a:lnTo>
                  <a:lnTo>
                    <a:pt x="1345" y="1080761"/>
                  </a:lnTo>
                  <a:lnTo>
                    <a:pt x="0" y="1126236"/>
                  </a:lnTo>
                  <a:lnTo>
                    <a:pt x="480" y="1171580"/>
                  </a:lnTo>
                  <a:lnTo>
                    <a:pt x="2766" y="1216740"/>
                  </a:lnTo>
                  <a:lnTo>
                    <a:pt x="6838" y="1261665"/>
                  </a:lnTo>
                  <a:lnTo>
                    <a:pt x="12676" y="1306302"/>
                  </a:lnTo>
                  <a:lnTo>
                    <a:pt x="20261" y="1350599"/>
                  </a:lnTo>
                  <a:lnTo>
                    <a:pt x="29571" y="1394504"/>
                  </a:lnTo>
                  <a:lnTo>
                    <a:pt x="40587" y="1437965"/>
                  </a:lnTo>
                  <a:lnTo>
                    <a:pt x="53289" y="1480930"/>
                  </a:lnTo>
                  <a:lnTo>
                    <a:pt x="67658" y="1523346"/>
                  </a:lnTo>
                  <a:lnTo>
                    <a:pt x="83673" y="1565162"/>
                  </a:lnTo>
                  <a:lnTo>
                    <a:pt x="101314" y="1606325"/>
                  </a:lnTo>
                  <a:lnTo>
                    <a:pt x="120561" y="1646784"/>
                  </a:lnTo>
                  <a:lnTo>
                    <a:pt x="141394" y="1686485"/>
                  </a:lnTo>
                  <a:lnTo>
                    <a:pt x="163794" y="1725377"/>
                  </a:lnTo>
                  <a:lnTo>
                    <a:pt x="187740" y="1763408"/>
                  </a:lnTo>
                  <a:lnTo>
                    <a:pt x="213213" y="1800526"/>
                  </a:lnTo>
                  <a:lnTo>
                    <a:pt x="240192" y="1836678"/>
                  </a:lnTo>
                  <a:lnTo>
                    <a:pt x="268657" y="1871812"/>
                  </a:lnTo>
                  <a:lnTo>
                    <a:pt x="298589" y="1905877"/>
                  </a:lnTo>
                  <a:lnTo>
                    <a:pt x="329968" y="1938820"/>
                  </a:lnTo>
                  <a:lnTo>
                    <a:pt x="362773" y="1970588"/>
                  </a:lnTo>
                  <a:lnTo>
                    <a:pt x="396984" y="2001131"/>
                  </a:lnTo>
                  <a:lnTo>
                    <a:pt x="432583" y="2030395"/>
                  </a:lnTo>
                  <a:lnTo>
                    <a:pt x="469548" y="2058329"/>
                  </a:lnTo>
                  <a:lnTo>
                    <a:pt x="507859" y="2084880"/>
                  </a:lnTo>
                  <a:lnTo>
                    <a:pt x="547498" y="2109996"/>
                  </a:lnTo>
                  <a:lnTo>
                    <a:pt x="588443" y="2133626"/>
                  </a:lnTo>
                  <a:lnTo>
                    <a:pt x="630674" y="2155717"/>
                  </a:lnTo>
                  <a:lnTo>
                    <a:pt x="674173" y="2176216"/>
                  </a:lnTo>
                  <a:lnTo>
                    <a:pt x="718485" y="2194893"/>
                  </a:lnTo>
                  <a:lnTo>
                    <a:pt x="763134" y="2211564"/>
                  </a:lnTo>
                  <a:lnTo>
                    <a:pt x="808069" y="2226250"/>
                  </a:lnTo>
                  <a:lnTo>
                    <a:pt x="853238" y="2238970"/>
                  </a:lnTo>
                  <a:lnTo>
                    <a:pt x="898588" y="2249745"/>
                  </a:lnTo>
                  <a:lnTo>
                    <a:pt x="944068" y="2258594"/>
                  </a:lnTo>
                  <a:lnTo>
                    <a:pt x="989624" y="2265537"/>
                  </a:lnTo>
                  <a:lnTo>
                    <a:pt x="1035206" y="2270594"/>
                  </a:lnTo>
                  <a:lnTo>
                    <a:pt x="1080761" y="2273786"/>
                  </a:lnTo>
                  <a:lnTo>
                    <a:pt x="1126236" y="2275131"/>
                  </a:lnTo>
                  <a:lnTo>
                    <a:pt x="1171580" y="2274651"/>
                  </a:lnTo>
                  <a:lnTo>
                    <a:pt x="1216741" y="2272365"/>
                  </a:lnTo>
                  <a:lnTo>
                    <a:pt x="1261665" y="2268293"/>
                  </a:lnTo>
                  <a:lnTo>
                    <a:pt x="1306303" y="2262454"/>
                  </a:lnTo>
                  <a:lnTo>
                    <a:pt x="1350600" y="2254870"/>
                  </a:lnTo>
                  <a:lnTo>
                    <a:pt x="1394505" y="2245560"/>
                  </a:lnTo>
                  <a:lnTo>
                    <a:pt x="1437966" y="2234544"/>
                  </a:lnTo>
                  <a:lnTo>
                    <a:pt x="1480931" y="2221841"/>
                  </a:lnTo>
                  <a:lnTo>
                    <a:pt x="1523347" y="2207473"/>
                  </a:lnTo>
                  <a:lnTo>
                    <a:pt x="1565163" y="2191458"/>
                  </a:lnTo>
                  <a:lnTo>
                    <a:pt x="1606325" y="2173817"/>
                  </a:lnTo>
                  <a:lnTo>
                    <a:pt x="1646784" y="2154570"/>
                  </a:lnTo>
                  <a:lnTo>
                    <a:pt x="1686485" y="2133736"/>
                  </a:lnTo>
                  <a:lnTo>
                    <a:pt x="1725377" y="2111337"/>
                  </a:lnTo>
                  <a:lnTo>
                    <a:pt x="1763407" y="2087390"/>
                  </a:lnTo>
                  <a:lnTo>
                    <a:pt x="1800525" y="2061918"/>
                  </a:lnTo>
                  <a:lnTo>
                    <a:pt x="1836677" y="2034939"/>
                  </a:lnTo>
                  <a:lnTo>
                    <a:pt x="1871811" y="2006473"/>
                  </a:lnTo>
                  <a:lnTo>
                    <a:pt x="1905875" y="1976541"/>
                  </a:lnTo>
                  <a:lnTo>
                    <a:pt x="1938817" y="1945163"/>
                  </a:lnTo>
                  <a:lnTo>
                    <a:pt x="1970586" y="1912358"/>
                  </a:lnTo>
                  <a:lnTo>
                    <a:pt x="2001128" y="1878146"/>
                  </a:lnTo>
                  <a:lnTo>
                    <a:pt x="2030392" y="1842548"/>
                  </a:lnTo>
                  <a:lnTo>
                    <a:pt x="2058325" y="1805583"/>
                  </a:lnTo>
                  <a:lnTo>
                    <a:pt x="2084876" y="1767271"/>
                  </a:lnTo>
                  <a:lnTo>
                    <a:pt x="2109992" y="1727633"/>
                  </a:lnTo>
                  <a:lnTo>
                    <a:pt x="2133621" y="1686688"/>
                  </a:lnTo>
                  <a:lnTo>
                    <a:pt x="2155711" y="1644456"/>
                  </a:lnTo>
                  <a:lnTo>
                    <a:pt x="2176210" y="1600957"/>
                  </a:lnTo>
                  <a:lnTo>
                    <a:pt x="2194887" y="1556645"/>
                  </a:lnTo>
                  <a:lnTo>
                    <a:pt x="2211559" y="1511995"/>
                  </a:lnTo>
                  <a:lnTo>
                    <a:pt x="2226245" y="1467060"/>
                  </a:lnTo>
                  <a:lnTo>
                    <a:pt x="2238966" y="1421891"/>
                  </a:lnTo>
                  <a:lnTo>
                    <a:pt x="2249741" y="1376541"/>
                  </a:lnTo>
                  <a:lnTo>
                    <a:pt x="2258590" y="1331061"/>
                  </a:lnTo>
                  <a:lnTo>
                    <a:pt x="2265533" y="1285504"/>
                  </a:lnTo>
                  <a:lnTo>
                    <a:pt x="2270591" y="1239923"/>
                  </a:lnTo>
                  <a:lnTo>
                    <a:pt x="2273782" y="1194368"/>
                  </a:lnTo>
                  <a:lnTo>
                    <a:pt x="2275128" y="1148892"/>
                  </a:lnTo>
                  <a:lnTo>
                    <a:pt x="2274648" y="1103548"/>
                  </a:lnTo>
                  <a:lnTo>
                    <a:pt x="2272362" y="1058388"/>
                  </a:lnTo>
                  <a:lnTo>
                    <a:pt x="2268290" y="1013463"/>
                  </a:lnTo>
                  <a:lnTo>
                    <a:pt x="2262452" y="968825"/>
                  </a:lnTo>
                  <a:lnTo>
                    <a:pt x="2254868" y="924528"/>
                  </a:lnTo>
                  <a:lnTo>
                    <a:pt x="2245558" y="880623"/>
                  </a:lnTo>
                  <a:lnTo>
                    <a:pt x="2234542" y="837162"/>
                  </a:lnTo>
                  <a:lnTo>
                    <a:pt x="2221839" y="794197"/>
                  </a:lnTo>
                  <a:lnTo>
                    <a:pt x="2207471" y="751781"/>
                  </a:lnTo>
                  <a:lnTo>
                    <a:pt x="2191456" y="709965"/>
                  </a:lnTo>
                  <a:lnTo>
                    <a:pt x="2173816" y="668802"/>
                  </a:lnTo>
                  <a:lnTo>
                    <a:pt x="2154569" y="628344"/>
                  </a:lnTo>
                  <a:lnTo>
                    <a:pt x="2133735" y="588643"/>
                  </a:lnTo>
                  <a:lnTo>
                    <a:pt x="2111336" y="549751"/>
                  </a:lnTo>
                  <a:lnTo>
                    <a:pt x="2087390" y="511720"/>
                  </a:lnTo>
                  <a:lnTo>
                    <a:pt x="2061917" y="474603"/>
                  </a:lnTo>
                  <a:lnTo>
                    <a:pt x="2034939" y="438451"/>
                  </a:lnTo>
                  <a:lnTo>
                    <a:pt x="2006473" y="403317"/>
                  </a:lnTo>
                  <a:lnTo>
                    <a:pt x="1976542" y="369252"/>
                  </a:lnTo>
                  <a:lnTo>
                    <a:pt x="1945164" y="336310"/>
                  </a:lnTo>
                  <a:lnTo>
                    <a:pt x="1912359" y="304542"/>
                  </a:lnTo>
                  <a:lnTo>
                    <a:pt x="1878148" y="274000"/>
                  </a:lnTo>
                  <a:lnTo>
                    <a:pt x="1842550" y="244736"/>
                  </a:lnTo>
                  <a:lnTo>
                    <a:pt x="1805586" y="216802"/>
                  </a:lnTo>
                  <a:lnTo>
                    <a:pt x="1767275" y="190252"/>
                  </a:lnTo>
                  <a:lnTo>
                    <a:pt x="1727637" y="165136"/>
                  </a:lnTo>
                  <a:lnTo>
                    <a:pt x="1686692" y="141507"/>
                  </a:lnTo>
                  <a:lnTo>
                    <a:pt x="1644461" y="119417"/>
                  </a:lnTo>
                  <a:lnTo>
                    <a:pt x="1600963" y="98918"/>
                  </a:lnTo>
                  <a:lnTo>
                    <a:pt x="1556651" y="80240"/>
                  </a:lnTo>
                  <a:lnTo>
                    <a:pt x="1512002" y="63568"/>
                  </a:lnTo>
                  <a:lnTo>
                    <a:pt x="1467066" y="48882"/>
                  </a:lnTo>
                  <a:lnTo>
                    <a:pt x="1421897" y="36161"/>
                  </a:lnTo>
                  <a:lnTo>
                    <a:pt x="1376546" y="25387"/>
                  </a:lnTo>
                  <a:lnTo>
                    <a:pt x="1331067" y="16538"/>
                  </a:lnTo>
                  <a:lnTo>
                    <a:pt x="1285510" y="9594"/>
                  </a:lnTo>
                  <a:lnTo>
                    <a:pt x="1239928" y="4537"/>
                  </a:lnTo>
                  <a:lnTo>
                    <a:pt x="1194373" y="1345"/>
                  </a:lnTo>
                  <a:lnTo>
                    <a:pt x="11488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674" y="656813"/>
              <a:ext cx="2206818" cy="22068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828442" y="885520"/>
            <a:ext cx="2947035" cy="394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100" dirty="0"/>
              <a:t>THE</a:t>
            </a:r>
            <a:r>
              <a:rPr sz="2400" spc="-229" dirty="0"/>
              <a:t> </a:t>
            </a:r>
            <a:r>
              <a:rPr sz="2400" spc="-80" dirty="0"/>
              <a:t>PROFESSIONAL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2898481" y="1838325"/>
            <a:ext cx="2810169" cy="1414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sz="1200" b="1" spc="20" dirty="0">
                <a:solidFill>
                  <a:srgbClr val="151616"/>
                </a:solidFill>
                <a:latin typeface="Arial"/>
                <a:cs typeface="Arial"/>
              </a:rPr>
              <a:t>Initially,</a:t>
            </a:r>
            <a:r>
              <a:rPr sz="12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2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151616"/>
                </a:solidFill>
                <a:latin typeface="Arial"/>
                <a:cs typeface="Arial"/>
              </a:rPr>
              <a:t>paid</a:t>
            </a:r>
            <a:r>
              <a:rPr sz="12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do</a:t>
            </a:r>
            <a:endParaRPr lang="en-IN" sz="1200" dirty="0">
              <a:latin typeface="Arial"/>
              <a:cs typeface="Arial"/>
            </a:endParaRPr>
          </a:p>
          <a:p>
            <a:pPr marL="12700" algn="ctr">
              <a:lnSpc>
                <a:spcPct val="150000"/>
              </a:lnSpc>
              <a:spcBef>
                <a:spcPts val="100"/>
              </a:spcBef>
            </a:pPr>
            <a:endParaRPr lang="en-IN" sz="1200" b="1" spc="15" dirty="0">
              <a:solidFill>
                <a:srgbClr val="151616"/>
              </a:solidFill>
              <a:latin typeface="Arial"/>
              <a:cs typeface="Arial"/>
            </a:endParaRPr>
          </a:p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Then,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know  </a:t>
            </a:r>
            <a:endParaRPr lang="en-IN" sz="1200" b="1" spc="30" dirty="0">
              <a:solidFill>
                <a:srgbClr val="151616"/>
              </a:solidFill>
              <a:latin typeface="Arial"/>
              <a:cs typeface="Arial"/>
            </a:endParaRPr>
          </a:p>
          <a:p>
            <a:pPr marL="12700" algn="ctr">
              <a:lnSpc>
                <a:spcPct val="150000"/>
              </a:lnSpc>
              <a:spcBef>
                <a:spcPts val="100"/>
              </a:spcBef>
            </a:pPr>
            <a:endParaRPr lang="en-IN" sz="1200" b="1" spc="25" dirty="0">
              <a:solidFill>
                <a:srgbClr val="151616"/>
              </a:solidFill>
              <a:latin typeface="Arial"/>
              <a:cs typeface="Arial"/>
            </a:endParaRPr>
          </a:p>
          <a:p>
            <a:pPr marL="12700" algn="ctr">
              <a:lnSpc>
                <a:spcPct val="150000"/>
              </a:lnSpc>
              <a:spcBef>
                <a:spcPts val="10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eventually,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60" dirty="0">
                <a:solidFill>
                  <a:srgbClr val="151616"/>
                </a:solidFill>
                <a:latin typeface="Arial"/>
                <a:cs typeface="Arial"/>
              </a:rPr>
              <a:t>whom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know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49547" y="1232928"/>
            <a:ext cx="1725295" cy="299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b="1" spc="55" dirty="0">
                <a:solidFill>
                  <a:srgbClr val="747577"/>
                </a:solidFill>
                <a:latin typeface="Arial"/>
                <a:cs typeface="Arial"/>
              </a:rPr>
              <a:t>Growth</a:t>
            </a:r>
            <a:r>
              <a:rPr sz="1800" b="1" spc="-135" dirty="0">
                <a:solidFill>
                  <a:srgbClr val="747577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747577"/>
                </a:solidFill>
                <a:latin typeface="Arial"/>
                <a:cs typeface="Arial"/>
              </a:rPr>
              <a:t>Ladder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30382" y="256552"/>
            <a:ext cx="1461846" cy="312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10785" y="458965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070F0E1-6A4B-DAE5-5B67-792CBA25ECB4}"/>
              </a:ext>
            </a:extLst>
          </p:cNvPr>
          <p:cNvSpPr/>
          <p:nvPr/>
        </p:nvSpPr>
        <p:spPr>
          <a:xfrm>
            <a:off x="4242608" y="2185245"/>
            <a:ext cx="170642" cy="228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11F70DC-D2FD-D1D5-320F-7FF4E15873F8}"/>
              </a:ext>
            </a:extLst>
          </p:cNvPr>
          <p:cNvSpPr/>
          <p:nvPr/>
        </p:nvSpPr>
        <p:spPr>
          <a:xfrm>
            <a:off x="4249490" y="2752725"/>
            <a:ext cx="170642" cy="228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8978" y="307163"/>
            <a:ext cx="3053753" cy="3053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960" y="869658"/>
            <a:ext cx="2834005" cy="394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40" dirty="0"/>
              <a:t>BUILDING</a:t>
            </a:r>
            <a:r>
              <a:rPr sz="2400" spc="-200" dirty="0"/>
              <a:t> </a:t>
            </a:r>
            <a:r>
              <a:rPr sz="2400" spc="-95" dirty="0"/>
              <a:t>BRIDGES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488138" y="1914525"/>
            <a:ext cx="97415" cy="97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8138" y="2230932"/>
            <a:ext cx="97415" cy="97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8138" y="2547342"/>
            <a:ext cx="97415" cy="97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5752" y="1253876"/>
            <a:ext cx="1350497" cy="17990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b="1" spc="70" dirty="0">
                <a:solidFill>
                  <a:srgbClr val="747577"/>
                </a:solidFill>
                <a:latin typeface="Arial"/>
                <a:cs typeface="Arial"/>
              </a:rPr>
              <a:t>to</a:t>
            </a:r>
            <a:r>
              <a:rPr sz="1800" b="1" spc="-135" dirty="0">
                <a:solidFill>
                  <a:srgbClr val="747577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747577"/>
                </a:solidFill>
                <a:latin typeface="Arial"/>
                <a:cs typeface="Arial"/>
              </a:rPr>
              <a:t>Success</a:t>
            </a:r>
            <a:endParaRPr lang="en-US" sz="1800" dirty="0">
              <a:latin typeface="Arial"/>
              <a:cs typeface="Arial"/>
            </a:endParaRPr>
          </a:p>
          <a:p>
            <a:pPr marL="367665" marR="246379" indent="12700">
              <a:lnSpc>
                <a:spcPct val="256400"/>
              </a:lnSpc>
              <a:spcBef>
                <a:spcPts val="1240"/>
              </a:spcBef>
            </a:pPr>
            <a:r>
              <a:rPr lang="en-US" sz="900" b="1" spc="10" dirty="0">
                <a:solidFill>
                  <a:srgbClr val="151616"/>
                </a:solidFill>
                <a:latin typeface="Arial"/>
                <a:cs typeface="Arial"/>
              </a:rPr>
              <a:t>Trust</a:t>
            </a:r>
            <a:r>
              <a:rPr lang="en-US" sz="900" b="1" spc="35" dirty="0">
                <a:solidFill>
                  <a:srgbClr val="151616"/>
                </a:solidFill>
                <a:latin typeface="Arial"/>
                <a:cs typeface="Arial"/>
              </a:rPr>
              <a:t>     Hard </a:t>
            </a:r>
            <a:r>
              <a:rPr lang="en-US" sz="900" b="1" spc="2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lang="en-US" sz="900" b="1" spc="40" dirty="0">
                <a:solidFill>
                  <a:srgbClr val="151616"/>
                </a:solidFill>
                <a:latin typeface="Arial"/>
                <a:cs typeface="Arial"/>
              </a:rPr>
              <a:t>Capability  </a:t>
            </a:r>
            <a:r>
              <a:rPr lang="en-US" sz="900" b="1" spc="20" dirty="0">
                <a:solidFill>
                  <a:srgbClr val="151616"/>
                </a:solidFill>
                <a:latin typeface="Arial"/>
                <a:cs typeface="Arial"/>
              </a:rPr>
              <a:t>Relationship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8138" y="2863754"/>
            <a:ext cx="97415" cy="97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0464" y="256552"/>
            <a:ext cx="1461851" cy="3120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0869" y="458965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2205" y="114312"/>
            <a:ext cx="2494280" cy="3291840"/>
            <a:chOff x="3472205" y="114312"/>
            <a:chExt cx="2494280" cy="3291840"/>
          </a:xfrm>
        </p:grpSpPr>
        <p:sp>
          <p:nvSpPr>
            <p:cNvPr id="3" name="object 3"/>
            <p:cNvSpPr/>
            <p:nvPr/>
          </p:nvSpPr>
          <p:spPr>
            <a:xfrm>
              <a:off x="3472205" y="114312"/>
              <a:ext cx="2494280" cy="3291840"/>
            </a:xfrm>
            <a:custGeom>
              <a:avLst/>
              <a:gdLst/>
              <a:ahLst/>
              <a:cxnLst/>
              <a:rect l="l" t="t" r="r" b="b"/>
              <a:pathLst>
                <a:path w="2494279" h="3291840">
                  <a:moveTo>
                    <a:pt x="2494241" y="0"/>
                  </a:moveTo>
                  <a:lnTo>
                    <a:pt x="1057749" y="0"/>
                  </a:lnTo>
                  <a:lnTo>
                    <a:pt x="1033973" y="14696"/>
                  </a:lnTo>
                  <a:lnTo>
                    <a:pt x="996193" y="39119"/>
                  </a:lnTo>
                  <a:lnTo>
                    <a:pt x="958946" y="64283"/>
                  </a:lnTo>
                  <a:lnTo>
                    <a:pt x="922241" y="90176"/>
                  </a:lnTo>
                  <a:lnTo>
                    <a:pt x="886089" y="116788"/>
                  </a:lnTo>
                  <a:lnTo>
                    <a:pt x="850500" y="144109"/>
                  </a:lnTo>
                  <a:lnTo>
                    <a:pt x="815485" y="172129"/>
                  </a:lnTo>
                  <a:lnTo>
                    <a:pt x="781053" y="200836"/>
                  </a:lnTo>
                  <a:lnTo>
                    <a:pt x="747216" y="230222"/>
                  </a:lnTo>
                  <a:lnTo>
                    <a:pt x="713984" y="260274"/>
                  </a:lnTo>
                  <a:lnTo>
                    <a:pt x="681367" y="290983"/>
                  </a:lnTo>
                  <a:lnTo>
                    <a:pt x="649376" y="322338"/>
                  </a:lnTo>
                  <a:lnTo>
                    <a:pt x="618020" y="354330"/>
                  </a:lnTo>
                  <a:lnTo>
                    <a:pt x="587311" y="386947"/>
                  </a:lnTo>
                  <a:lnTo>
                    <a:pt x="557259" y="420179"/>
                  </a:lnTo>
                  <a:lnTo>
                    <a:pt x="527874" y="454016"/>
                  </a:lnTo>
                  <a:lnTo>
                    <a:pt x="499167" y="488447"/>
                  </a:lnTo>
                  <a:lnTo>
                    <a:pt x="471147" y="523462"/>
                  </a:lnTo>
                  <a:lnTo>
                    <a:pt x="443826" y="559051"/>
                  </a:lnTo>
                  <a:lnTo>
                    <a:pt x="417214" y="595203"/>
                  </a:lnTo>
                  <a:lnTo>
                    <a:pt x="391320" y="631908"/>
                  </a:lnTo>
                  <a:lnTo>
                    <a:pt x="366157" y="669156"/>
                  </a:lnTo>
                  <a:lnTo>
                    <a:pt x="341733" y="706935"/>
                  </a:lnTo>
                  <a:lnTo>
                    <a:pt x="318060" y="745236"/>
                  </a:lnTo>
                  <a:lnTo>
                    <a:pt x="295147" y="784048"/>
                  </a:lnTo>
                  <a:lnTo>
                    <a:pt x="273006" y="823361"/>
                  </a:lnTo>
                  <a:lnTo>
                    <a:pt x="251646" y="863164"/>
                  </a:lnTo>
                  <a:lnTo>
                    <a:pt x="231078" y="903448"/>
                  </a:lnTo>
                  <a:lnTo>
                    <a:pt x="211313" y="944201"/>
                  </a:lnTo>
                  <a:lnTo>
                    <a:pt x="192360" y="985413"/>
                  </a:lnTo>
                  <a:lnTo>
                    <a:pt x="174231" y="1027074"/>
                  </a:lnTo>
                  <a:lnTo>
                    <a:pt x="156935" y="1069173"/>
                  </a:lnTo>
                  <a:lnTo>
                    <a:pt x="140483" y="1111701"/>
                  </a:lnTo>
                  <a:lnTo>
                    <a:pt x="124885" y="1154646"/>
                  </a:lnTo>
                  <a:lnTo>
                    <a:pt x="110152" y="1197998"/>
                  </a:lnTo>
                  <a:lnTo>
                    <a:pt x="96294" y="1241747"/>
                  </a:lnTo>
                  <a:lnTo>
                    <a:pt x="83322" y="1285883"/>
                  </a:lnTo>
                  <a:lnTo>
                    <a:pt x="71246" y="1330394"/>
                  </a:lnTo>
                  <a:lnTo>
                    <a:pt x="60076" y="1375271"/>
                  </a:lnTo>
                  <a:lnTo>
                    <a:pt x="49823" y="1420504"/>
                  </a:lnTo>
                  <a:lnTo>
                    <a:pt x="40497" y="1466081"/>
                  </a:lnTo>
                  <a:lnTo>
                    <a:pt x="32108" y="1511992"/>
                  </a:lnTo>
                  <a:lnTo>
                    <a:pt x="24668" y="1558228"/>
                  </a:lnTo>
                  <a:lnTo>
                    <a:pt x="18185" y="1604777"/>
                  </a:lnTo>
                  <a:lnTo>
                    <a:pt x="12672" y="1651630"/>
                  </a:lnTo>
                  <a:lnTo>
                    <a:pt x="8138" y="1698775"/>
                  </a:lnTo>
                  <a:lnTo>
                    <a:pt x="4593" y="1746203"/>
                  </a:lnTo>
                  <a:lnTo>
                    <a:pt x="2048" y="1793903"/>
                  </a:lnTo>
                  <a:lnTo>
                    <a:pt x="513" y="1841864"/>
                  </a:lnTo>
                  <a:lnTo>
                    <a:pt x="0" y="1890077"/>
                  </a:lnTo>
                  <a:lnTo>
                    <a:pt x="513" y="1938290"/>
                  </a:lnTo>
                  <a:lnTo>
                    <a:pt x="2048" y="1986252"/>
                  </a:lnTo>
                  <a:lnTo>
                    <a:pt x="4593" y="2033952"/>
                  </a:lnTo>
                  <a:lnTo>
                    <a:pt x="8138" y="2081380"/>
                  </a:lnTo>
                  <a:lnTo>
                    <a:pt x="12672" y="2128525"/>
                  </a:lnTo>
                  <a:lnTo>
                    <a:pt x="18185" y="2175378"/>
                  </a:lnTo>
                  <a:lnTo>
                    <a:pt x="24668" y="2221928"/>
                  </a:lnTo>
                  <a:lnTo>
                    <a:pt x="32108" y="2268164"/>
                  </a:lnTo>
                  <a:lnTo>
                    <a:pt x="40497" y="2314075"/>
                  </a:lnTo>
                  <a:lnTo>
                    <a:pt x="49823" y="2359653"/>
                  </a:lnTo>
                  <a:lnTo>
                    <a:pt x="60076" y="2404886"/>
                  </a:lnTo>
                  <a:lnTo>
                    <a:pt x="71246" y="2449763"/>
                  </a:lnTo>
                  <a:lnTo>
                    <a:pt x="83322" y="2494275"/>
                  </a:lnTo>
                  <a:lnTo>
                    <a:pt x="96294" y="2538410"/>
                  </a:lnTo>
                  <a:lnTo>
                    <a:pt x="110152" y="2582160"/>
                  </a:lnTo>
                  <a:lnTo>
                    <a:pt x="124885" y="2625512"/>
                  </a:lnTo>
                  <a:lnTo>
                    <a:pt x="140483" y="2668457"/>
                  </a:lnTo>
                  <a:lnTo>
                    <a:pt x="156935" y="2710985"/>
                  </a:lnTo>
                  <a:lnTo>
                    <a:pt x="174231" y="2753085"/>
                  </a:lnTo>
                  <a:lnTo>
                    <a:pt x="192360" y="2794746"/>
                  </a:lnTo>
                  <a:lnTo>
                    <a:pt x="211313" y="2835958"/>
                  </a:lnTo>
                  <a:lnTo>
                    <a:pt x="231078" y="2876712"/>
                  </a:lnTo>
                  <a:lnTo>
                    <a:pt x="251646" y="2916995"/>
                  </a:lnTo>
                  <a:lnTo>
                    <a:pt x="273006" y="2956799"/>
                  </a:lnTo>
                  <a:lnTo>
                    <a:pt x="295147" y="2996112"/>
                  </a:lnTo>
                  <a:lnTo>
                    <a:pt x="318060" y="3034924"/>
                  </a:lnTo>
                  <a:lnTo>
                    <a:pt x="341733" y="3073225"/>
                  </a:lnTo>
                  <a:lnTo>
                    <a:pt x="366157" y="3111005"/>
                  </a:lnTo>
                  <a:lnTo>
                    <a:pt x="391320" y="3148253"/>
                  </a:lnTo>
                  <a:lnTo>
                    <a:pt x="417214" y="3184958"/>
                  </a:lnTo>
                  <a:lnTo>
                    <a:pt x="443826" y="3221110"/>
                  </a:lnTo>
                  <a:lnTo>
                    <a:pt x="471147" y="3256699"/>
                  </a:lnTo>
                  <a:lnTo>
                    <a:pt x="499263" y="3291831"/>
                  </a:lnTo>
                  <a:lnTo>
                    <a:pt x="2494241" y="3291831"/>
                  </a:lnTo>
                  <a:lnTo>
                    <a:pt x="2494241" y="0"/>
                  </a:lnTo>
                  <a:close/>
                </a:path>
              </a:pathLst>
            </a:custGeom>
            <a:solidFill>
              <a:srgbClr val="E7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13543" y="114312"/>
              <a:ext cx="1952904" cy="32918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292535" y="1574901"/>
            <a:ext cx="97416" cy="97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9871" y="1525479"/>
            <a:ext cx="3293779" cy="1707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1163320">
              <a:lnSpc>
                <a:spcPct val="112799"/>
              </a:lnSpc>
              <a:spcBef>
                <a:spcPts val="100"/>
              </a:spcBef>
            </a:pP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difﬁcult</a:t>
            </a:r>
            <a:r>
              <a:rPr sz="8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transition/non-doable 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transactions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7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beginning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Don’t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5" dirty="0">
                <a:solidFill>
                  <a:srgbClr val="151616"/>
                </a:solidFill>
                <a:latin typeface="Arial"/>
                <a:cs typeface="Arial"/>
              </a:rPr>
              <a:t>commit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lang="en-IN" sz="800" b="1" spc="2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partnerships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14" dirty="0">
                <a:solidFill>
                  <a:srgbClr val="151616"/>
                </a:solidFill>
                <a:latin typeface="Arial"/>
                <a:cs typeface="Arial"/>
              </a:rPr>
              <a:t>–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objectives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change</a:t>
            </a:r>
            <a:endParaRPr sz="800" dirty="0">
              <a:latin typeface="Arial"/>
              <a:cs typeface="Arial"/>
            </a:endParaRPr>
          </a:p>
          <a:p>
            <a:pPr marL="12700" marR="5080" indent="1270">
              <a:lnSpc>
                <a:spcPct val="219800"/>
              </a:lnSpc>
              <a:spcBef>
                <a:spcPts val="175"/>
              </a:spcBef>
            </a:pP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Swift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risk/reward </a:t>
            </a:r>
            <a:r>
              <a:rPr sz="800" b="1" spc="114" dirty="0">
                <a:solidFill>
                  <a:srgbClr val="151616"/>
                </a:solidFill>
                <a:latin typeface="Arial"/>
                <a:cs typeface="Arial"/>
              </a:rPr>
              <a:t>– </a:t>
            </a:r>
            <a:r>
              <a:rPr lang="en-IN" sz="800" b="1" spc="114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difﬁcult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 continue  </a:t>
            </a:r>
            <a:endParaRPr lang="en-IN" sz="800" b="1" spc="30" dirty="0">
              <a:solidFill>
                <a:srgbClr val="151616"/>
              </a:solidFill>
              <a:latin typeface="Arial"/>
              <a:cs typeface="Arial"/>
            </a:endParaRPr>
          </a:p>
          <a:p>
            <a:pPr marL="12700" marR="5080" indent="1270">
              <a:lnSpc>
                <a:spcPct val="219800"/>
              </a:lnSpc>
              <a:spcBef>
                <a:spcPts val="175"/>
              </a:spcBef>
            </a:pPr>
            <a:r>
              <a:rPr sz="800" b="1" spc="5" dirty="0">
                <a:solidFill>
                  <a:srgbClr val="151616"/>
                </a:solidFill>
                <a:latin typeface="Arial"/>
                <a:cs typeface="Arial"/>
              </a:rPr>
              <a:t>Focus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b="1" spc="40" dirty="0" err="1">
                <a:solidFill>
                  <a:srgbClr val="151616"/>
                </a:solidFill>
                <a:latin typeface="Arial"/>
                <a:cs typeface="Arial"/>
              </a:rPr>
              <a:t>cas</a:t>
            </a:r>
            <a:r>
              <a:rPr lang="en-IN" sz="800" b="1" spc="40" dirty="0">
                <a:solidFill>
                  <a:srgbClr val="151616"/>
                </a:solidFill>
                <a:latin typeface="Arial"/>
                <a:cs typeface="Arial"/>
              </a:rPr>
              <a:t>h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ﬂow  </a:t>
            </a:r>
            <a:endParaRPr lang="en-IN" sz="800" b="1" spc="25" dirty="0">
              <a:solidFill>
                <a:srgbClr val="151616"/>
              </a:solidFill>
              <a:latin typeface="Arial"/>
              <a:cs typeface="Arial"/>
            </a:endParaRPr>
          </a:p>
          <a:p>
            <a:pPr marL="12700" marR="5080" indent="1270">
              <a:lnSpc>
                <a:spcPct val="219800"/>
              </a:lnSpc>
              <a:spcBef>
                <a:spcPts val="175"/>
              </a:spcBef>
            </a:pPr>
            <a:r>
              <a:rPr sz="800" b="1" spc="-15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everything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PBT/cash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ﬂow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(ﬁxed,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low,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variable,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high) 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Whatever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possible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2535" y="1992198"/>
            <a:ext cx="97416" cy="974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535" y="2296299"/>
            <a:ext cx="97416" cy="97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2535" y="2554362"/>
            <a:ext cx="97416" cy="97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0774" y="875919"/>
            <a:ext cx="1956435" cy="394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20" dirty="0"/>
              <a:t>RAMPING</a:t>
            </a:r>
            <a:r>
              <a:rPr sz="2400" spc="-235" dirty="0"/>
              <a:t> </a:t>
            </a:r>
            <a:r>
              <a:rPr sz="2400" spc="-60" dirty="0"/>
              <a:t>UP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292535" y="2830996"/>
            <a:ext cx="97416" cy="97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2535" y="3100151"/>
            <a:ext cx="97416" cy="974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0464" y="256552"/>
            <a:ext cx="1461851" cy="3120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0869" y="458965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357834" y="0"/>
            <a:ext cx="1602605" cy="4086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32984" y="238125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 dirty="0">
              <a:latin typeface="Carlito"/>
              <a:cs typeface="Carl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B1ECD-C103-FE0D-484F-864278A672F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3625" y="161925"/>
            <a:ext cx="2860425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B2191-AED3-AB8B-8B3C-012D64607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0" y="804862"/>
            <a:ext cx="2517322" cy="1762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27971" y="821512"/>
            <a:ext cx="2538730" cy="2585085"/>
            <a:chOff x="3427971" y="821512"/>
            <a:chExt cx="2538730" cy="2585085"/>
          </a:xfrm>
        </p:grpSpPr>
        <p:sp>
          <p:nvSpPr>
            <p:cNvPr id="3" name="object 3"/>
            <p:cNvSpPr/>
            <p:nvPr/>
          </p:nvSpPr>
          <p:spPr>
            <a:xfrm>
              <a:off x="3427971" y="821512"/>
              <a:ext cx="2538730" cy="2585085"/>
            </a:xfrm>
            <a:custGeom>
              <a:avLst/>
              <a:gdLst/>
              <a:ahLst/>
              <a:cxnLst/>
              <a:rect l="l" t="t" r="r" b="b"/>
              <a:pathLst>
                <a:path w="2538729" h="2585085">
                  <a:moveTo>
                    <a:pt x="1686217" y="0"/>
                  </a:moveTo>
                  <a:lnTo>
                    <a:pt x="1638208" y="670"/>
                  </a:lnTo>
                  <a:lnTo>
                    <a:pt x="1590531" y="2669"/>
                  </a:lnTo>
                  <a:lnTo>
                    <a:pt x="1543205" y="5979"/>
                  </a:lnTo>
                  <a:lnTo>
                    <a:pt x="1496247" y="10582"/>
                  </a:lnTo>
                  <a:lnTo>
                    <a:pt x="1449674" y="16460"/>
                  </a:lnTo>
                  <a:lnTo>
                    <a:pt x="1403504" y="23596"/>
                  </a:lnTo>
                  <a:lnTo>
                    <a:pt x="1357756" y="31972"/>
                  </a:lnTo>
                  <a:lnTo>
                    <a:pt x="1312447" y="41570"/>
                  </a:lnTo>
                  <a:lnTo>
                    <a:pt x="1267595" y="52372"/>
                  </a:lnTo>
                  <a:lnTo>
                    <a:pt x="1223217" y="64360"/>
                  </a:lnTo>
                  <a:lnTo>
                    <a:pt x="1179331" y="77517"/>
                  </a:lnTo>
                  <a:lnTo>
                    <a:pt x="1135956" y="91825"/>
                  </a:lnTo>
                  <a:lnTo>
                    <a:pt x="1093109" y="107265"/>
                  </a:lnTo>
                  <a:lnTo>
                    <a:pt x="1050808" y="123821"/>
                  </a:lnTo>
                  <a:lnTo>
                    <a:pt x="1009070" y="141474"/>
                  </a:lnTo>
                  <a:lnTo>
                    <a:pt x="967914" y="160207"/>
                  </a:lnTo>
                  <a:lnTo>
                    <a:pt x="927357" y="180002"/>
                  </a:lnTo>
                  <a:lnTo>
                    <a:pt x="887416" y="200841"/>
                  </a:lnTo>
                  <a:lnTo>
                    <a:pt x="848111" y="222706"/>
                  </a:lnTo>
                  <a:lnTo>
                    <a:pt x="809458" y="245579"/>
                  </a:lnTo>
                  <a:lnTo>
                    <a:pt x="771476" y="269443"/>
                  </a:lnTo>
                  <a:lnTo>
                    <a:pt x="734181" y="294280"/>
                  </a:lnTo>
                  <a:lnTo>
                    <a:pt x="697593" y="320072"/>
                  </a:lnTo>
                  <a:lnTo>
                    <a:pt x="661728" y="346801"/>
                  </a:lnTo>
                  <a:lnTo>
                    <a:pt x="626605" y="374450"/>
                  </a:lnTo>
                  <a:lnTo>
                    <a:pt x="592241" y="403000"/>
                  </a:lnTo>
                  <a:lnTo>
                    <a:pt x="558654" y="432434"/>
                  </a:lnTo>
                  <a:lnTo>
                    <a:pt x="525863" y="462735"/>
                  </a:lnTo>
                  <a:lnTo>
                    <a:pt x="493883" y="493883"/>
                  </a:lnTo>
                  <a:lnTo>
                    <a:pt x="462735" y="525862"/>
                  </a:lnTo>
                  <a:lnTo>
                    <a:pt x="432435" y="558654"/>
                  </a:lnTo>
                  <a:lnTo>
                    <a:pt x="403000" y="592241"/>
                  </a:lnTo>
                  <a:lnTo>
                    <a:pt x="374450" y="626605"/>
                  </a:lnTo>
                  <a:lnTo>
                    <a:pt x="346801" y="661728"/>
                  </a:lnTo>
                  <a:lnTo>
                    <a:pt x="320072" y="697593"/>
                  </a:lnTo>
                  <a:lnTo>
                    <a:pt x="294280" y="734181"/>
                  </a:lnTo>
                  <a:lnTo>
                    <a:pt x="269443" y="771475"/>
                  </a:lnTo>
                  <a:lnTo>
                    <a:pt x="245579" y="809458"/>
                  </a:lnTo>
                  <a:lnTo>
                    <a:pt x="222706" y="848111"/>
                  </a:lnTo>
                  <a:lnTo>
                    <a:pt x="200841" y="887416"/>
                  </a:lnTo>
                  <a:lnTo>
                    <a:pt x="180002" y="927356"/>
                  </a:lnTo>
                  <a:lnTo>
                    <a:pt x="160207" y="967913"/>
                  </a:lnTo>
                  <a:lnTo>
                    <a:pt x="141474" y="1009070"/>
                  </a:lnTo>
                  <a:lnTo>
                    <a:pt x="123821" y="1050807"/>
                  </a:lnTo>
                  <a:lnTo>
                    <a:pt x="107265" y="1093109"/>
                  </a:lnTo>
                  <a:lnTo>
                    <a:pt x="91825" y="1135956"/>
                  </a:lnTo>
                  <a:lnTo>
                    <a:pt x="77517" y="1179331"/>
                  </a:lnTo>
                  <a:lnTo>
                    <a:pt x="64360" y="1223216"/>
                  </a:lnTo>
                  <a:lnTo>
                    <a:pt x="52372" y="1267594"/>
                  </a:lnTo>
                  <a:lnTo>
                    <a:pt x="41570" y="1312446"/>
                  </a:lnTo>
                  <a:lnTo>
                    <a:pt x="31972" y="1357755"/>
                  </a:lnTo>
                  <a:lnTo>
                    <a:pt x="23596" y="1403503"/>
                  </a:lnTo>
                  <a:lnTo>
                    <a:pt x="16460" y="1449673"/>
                  </a:lnTo>
                  <a:lnTo>
                    <a:pt x="10582" y="1496246"/>
                  </a:lnTo>
                  <a:lnTo>
                    <a:pt x="5979" y="1543204"/>
                  </a:lnTo>
                  <a:lnTo>
                    <a:pt x="2669" y="1590530"/>
                  </a:lnTo>
                  <a:lnTo>
                    <a:pt x="670" y="1638207"/>
                  </a:lnTo>
                  <a:lnTo>
                    <a:pt x="0" y="1686215"/>
                  </a:lnTo>
                  <a:lnTo>
                    <a:pt x="670" y="1734224"/>
                  </a:lnTo>
                  <a:lnTo>
                    <a:pt x="2669" y="1781901"/>
                  </a:lnTo>
                  <a:lnTo>
                    <a:pt x="5979" y="1829227"/>
                  </a:lnTo>
                  <a:lnTo>
                    <a:pt x="10582" y="1876186"/>
                  </a:lnTo>
                  <a:lnTo>
                    <a:pt x="16460" y="1922759"/>
                  </a:lnTo>
                  <a:lnTo>
                    <a:pt x="23596" y="1968928"/>
                  </a:lnTo>
                  <a:lnTo>
                    <a:pt x="31972" y="2014677"/>
                  </a:lnTo>
                  <a:lnTo>
                    <a:pt x="41570" y="2059986"/>
                  </a:lnTo>
                  <a:lnTo>
                    <a:pt x="52372" y="2104838"/>
                  </a:lnTo>
                  <a:lnTo>
                    <a:pt x="64360" y="2149216"/>
                  </a:lnTo>
                  <a:lnTo>
                    <a:pt x="77517" y="2193101"/>
                  </a:lnTo>
                  <a:lnTo>
                    <a:pt x="91825" y="2236476"/>
                  </a:lnTo>
                  <a:lnTo>
                    <a:pt x="107265" y="2279323"/>
                  </a:lnTo>
                  <a:lnTo>
                    <a:pt x="123821" y="2321625"/>
                  </a:lnTo>
                  <a:lnTo>
                    <a:pt x="141474" y="2363362"/>
                  </a:lnTo>
                  <a:lnTo>
                    <a:pt x="160207" y="2404519"/>
                  </a:lnTo>
                  <a:lnTo>
                    <a:pt x="180002" y="2445076"/>
                  </a:lnTo>
                  <a:lnTo>
                    <a:pt x="200841" y="2485016"/>
                  </a:lnTo>
                  <a:lnTo>
                    <a:pt x="222706" y="2524321"/>
                  </a:lnTo>
                  <a:lnTo>
                    <a:pt x="245579" y="2562974"/>
                  </a:lnTo>
                  <a:lnTo>
                    <a:pt x="259186" y="2584631"/>
                  </a:lnTo>
                  <a:lnTo>
                    <a:pt x="2538476" y="231081"/>
                  </a:lnTo>
                  <a:lnTo>
                    <a:pt x="2485017" y="200841"/>
                  </a:lnTo>
                  <a:lnTo>
                    <a:pt x="2445077" y="180002"/>
                  </a:lnTo>
                  <a:lnTo>
                    <a:pt x="2404519" y="160207"/>
                  </a:lnTo>
                  <a:lnTo>
                    <a:pt x="2363363" y="141474"/>
                  </a:lnTo>
                  <a:lnTo>
                    <a:pt x="2321625" y="123821"/>
                  </a:lnTo>
                  <a:lnTo>
                    <a:pt x="2279324" y="107265"/>
                  </a:lnTo>
                  <a:lnTo>
                    <a:pt x="2236477" y="91825"/>
                  </a:lnTo>
                  <a:lnTo>
                    <a:pt x="2193102" y="77517"/>
                  </a:lnTo>
                  <a:lnTo>
                    <a:pt x="2149216" y="64360"/>
                  </a:lnTo>
                  <a:lnTo>
                    <a:pt x="2104839" y="52372"/>
                  </a:lnTo>
                  <a:lnTo>
                    <a:pt x="2059986" y="41570"/>
                  </a:lnTo>
                  <a:lnTo>
                    <a:pt x="2014677" y="31972"/>
                  </a:lnTo>
                  <a:lnTo>
                    <a:pt x="1968929" y="23596"/>
                  </a:lnTo>
                  <a:lnTo>
                    <a:pt x="1922760" y="16460"/>
                  </a:lnTo>
                  <a:lnTo>
                    <a:pt x="1876187" y="10582"/>
                  </a:lnTo>
                  <a:lnTo>
                    <a:pt x="1829228" y="5979"/>
                  </a:lnTo>
                  <a:lnTo>
                    <a:pt x="1781902" y="2669"/>
                  </a:lnTo>
                  <a:lnTo>
                    <a:pt x="1734225" y="670"/>
                  </a:lnTo>
                  <a:lnTo>
                    <a:pt x="1686217" y="0"/>
                  </a:lnTo>
                  <a:close/>
                </a:path>
              </a:pathLst>
            </a:custGeom>
            <a:solidFill>
              <a:srgbClr val="E7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864114" y="919607"/>
              <a:ext cx="2102332" cy="24865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3157" y="226034"/>
            <a:ext cx="31337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0" dirty="0"/>
              <a:t>BUSINESS</a:t>
            </a:r>
            <a:r>
              <a:rPr sz="2000" spc="-210" dirty="0"/>
              <a:t> </a:t>
            </a:r>
            <a:r>
              <a:rPr sz="2000" spc="-70" dirty="0"/>
              <a:t>DEVELOPMENT</a:t>
            </a:r>
            <a:endParaRPr sz="2000"/>
          </a:p>
        </p:txBody>
      </p:sp>
      <p:sp>
        <p:nvSpPr>
          <p:cNvPr id="6" name="object 6"/>
          <p:cNvSpPr/>
          <p:nvPr/>
        </p:nvSpPr>
        <p:spPr>
          <a:xfrm>
            <a:off x="341604" y="971245"/>
            <a:ext cx="97415" cy="97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3890" y="658329"/>
            <a:ext cx="2894960" cy="2546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1100" b="1" spc="-40" dirty="0">
                <a:solidFill>
                  <a:srgbClr val="F19A12"/>
                </a:solidFill>
                <a:latin typeface="Arial"/>
                <a:cs typeface="Arial"/>
              </a:rPr>
              <a:t>TRUST</a:t>
            </a:r>
            <a:r>
              <a:rPr sz="1100" b="1" spc="-80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90" dirty="0">
                <a:solidFill>
                  <a:srgbClr val="F19A12"/>
                </a:solidFill>
                <a:latin typeface="Arial"/>
                <a:cs typeface="Arial"/>
              </a:rPr>
              <a:t>(Heart)</a:t>
            </a:r>
            <a:endParaRPr sz="1100" dirty="0">
              <a:latin typeface="Arial"/>
              <a:cs typeface="Arial"/>
            </a:endParaRPr>
          </a:p>
          <a:p>
            <a:pPr marL="20320">
              <a:lnSpc>
                <a:spcPct val="100000"/>
              </a:lnSpc>
              <a:spcBef>
                <a:spcPts val="875"/>
              </a:spcBef>
            </a:pPr>
            <a:r>
              <a:rPr lang="en-IN" sz="800" b="1" spc="25" dirty="0">
                <a:solidFill>
                  <a:srgbClr val="151616"/>
                </a:solidFill>
                <a:latin typeface="Arial"/>
                <a:cs typeface="Arial"/>
              </a:rPr>
              <a:t>Openness/honesty</a:t>
            </a:r>
            <a:endParaRPr sz="800" dirty="0">
              <a:latin typeface="Arial"/>
              <a:cs typeface="Arial"/>
            </a:endParaRPr>
          </a:p>
          <a:p>
            <a:pPr marL="20320" marR="406400">
              <a:lnSpc>
                <a:spcPct val="112799"/>
              </a:lnSpc>
              <a:spcBef>
                <a:spcPts val="445"/>
              </a:spcBef>
            </a:pP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Genuine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care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14" dirty="0">
                <a:solidFill>
                  <a:srgbClr val="151616"/>
                </a:solidFill>
                <a:latin typeface="Arial"/>
                <a:cs typeface="Arial"/>
              </a:rPr>
              <a:t>–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getting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connected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places/persons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who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60" dirty="0">
                <a:solidFill>
                  <a:srgbClr val="151616"/>
                </a:solidFill>
                <a:latin typeface="Arial"/>
                <a:cs typeface="Arial"/>
              </a:rPr>
              <a:t>matter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65" dirty="0">
                <a:solidFill>
                  <a:srgbClr val="151616"/>
                </a:solidFill>
                <a:latin typeface="Arial"/>
                <a:cs typeface="Arial"/>
              </a:rPr>
              <a:t>them</a:t>
            </a:r>
            <a:endParaRPr sz="800" dirty="0">
              <a:latin typeface="Arial"/>
              <a:cs typeface="Arial"/>
            </a:endParaRPr>
          </a:p>
          <a:p>
            <a:pPr marL="16510" marR="1103630" indent="3175">
              <a:lnSpc>
                <a:spcPts val="1500"/>
              </a:lnSpc>
              <a:spcBef>
                <a:spcPts val="130"/>
              </a:spcBef>
            </a:pP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r>
              <a:rPr sz="8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solving</a:t>
            </a:r>
            <a:r>
              <a:rPr sz="8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approach 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Reference</a:t>
            </a:r>
            <a:endParaRPr sz="800" dirty="0">
              <a:latin typeface="Arial"/>
              <a:cs typeface="Arial"/>
            </a:endParaRPr>
          </a:p>
          <a:p>
            <a:pPr marL="20320">
              <a:lnSpc>
                <a:spcPct val="100000"/>
              </a:lnSpc>
              <a:spcBef>
                <a:spcPts val="315"/>
              </a:spcBef>
            </a:pPr>
            <a:r>
              <a:rPr sz="800" b="1" spc="60" dirty="0">
                <a:solidFill>
                  <a:srgbClr val="151616"/>
                </a:solidFill>
                <a:latin typeface="Arial"/>
                <a:cs typeface="Arial"/>
              </a:rPr>
              <a:t>Common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linkage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20" dirty="0">
                <a:solidFill>
                  <a:srgbClr val="F19A12"/>
                </a:solidFill>
                <a:latin typeface="Arial"/>
                <a:cs typeface="Arial"/>
              </a:rPr>
              <a:t>CAPABILITY</a:t>
            </a:r>
            <a:r>
              <a:rPr sz="1100" b="1" spc="-80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70" dirty="0">
                <a:solidFill>
                  <a:srgbClr val="F19A12"/>
                </a:solidFill>
                <a:latin typeface="Arial"/>
                <a:cs typeface="Arial"/>
              </a:rPr>
              <a:t>(Brain)</a:t>
            </a:r>
            <a:endParaRPr sz="1100" dirty="0">
              <a:latin typeface="Arial"/>
              <a:cs typeface="Arial"/>
            </a:endParaRPr>
          </a:p>
          <a:p>
            <a:pPr marL="20320" marR="5080" indent="-3810">
              <a:lnSpc>
                <a:spcPct val="171300"/>
              </a:lnSpc>
              <a:spcBef>
                <a:spcPts val="200"/>
              </a:spcBef>
            </a:pP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knowledge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5" dirty="0">
                <a:solidFill>
                  <a:srgbClr val="151616"/>
                </a:solidFill>
                <a:latin typeface="Arial"/>
                <a:cs typeface="Arial"/>
              </a:rPr>
              <a:t>(market,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product,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institutions</a:t>
            </a:r>
            <a:r>
              <a:rPr lang="en-IN" sz="800" b="1" spc="20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etc.) 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Track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record</a:t>
            </a:r>
            <a:endParaRPr sz="800" dirty="0">
              <a:latin typeface="Arial"/>
              <a:cs typeface="Arial"/>
            </a:endParaRPr>
          </a:p>
          <a:p>
            <a:pPr marL="20320" marR="740410" indent="-3810">
              <a:lnSpc>
                <a:spcPts val="1600"/>
              </a:lnSpc>
              <a:spcBef>
                <a:spcPts val="45"/>
              </a:spcBef>
            </a:pP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Knowledge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about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industry  </a:t>
            </a:r>
            <a:r>
              <a:rPr sz="800" b="1" spc="60" dirty="0">
                <a:solidFill>
                  <a:srgbClr val="151616"/>
                </a:solidFill>
                <a:latin typeface="Arial"/>
                <a:cs typeface="Arial"/>
              </a:rPr>
              <a:t>Commitment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14" dirty="0">
                <a:solidFill>
                  <a:srgbClr val="151616"/>
                </a:solidFill>
                <a:latin typeface="Arial"/>
                <a:cs typeface="Arial"/>
              </a:rPr>
              <a:t>–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lang="en-IN" sz="800" b="1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5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see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through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lang="en-IN" sz="800" b="1" spc="2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1604" y="1161084"/>
            <a:ext cx="97415" cy="974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1604" y="1492847"/>
            <a:ext cx="97415" cy="974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604" y="1682915"/>
            <a:ext cx="97415" cy="974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604" y="1862912"/>
            <a:ext cx="97415" cy="974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1604" y="2496149"/>
            <a:ext cx="97415" cy="97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1604" y="2700568"/>
            <a:ext cx="97415" cy="97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1604" y="2894213"/>
            <a:ext cx="97415" cy="97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1604" y="3097940"/>
            <a:ext cx="97415" cy="974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37468" y="256552"/>
            <a:ext cx="1461846" cy="3120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617872" y="458965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" y="821512"/>
            <a:ext cx="2538730" cy="2585085"/>
            <a:chOff x="114300" y="821512"/>
            <a:chExt cx="2538730" cy="2585085"/>
          </a:xfrm>
        </p:grpSpPr>
        <p:sp>
          <p:nvSpPr>
            <p:cNvPr id="3" name="object 3"/>
            <p:cNvSpPr/>
            <p:nvPr/>
          </p:nvSpPr>
          <p:spPr>
            <a:xfrm>
              <a:off x="114300" y="821512"/>
              <a:ext cx="2538730" cy="2585085"/>
            </a:xfrm>
            <a:custGeom>
              <a:avLst/>
              <a:gdLst/>
              <a:ahLst/>
              <a:cxnLst/>
              <a:rect l="l" t="t" r="r" b="b"/>
              <a:pathLst>
                <a:path w="2538730" h="2585085">
                  <a:moveTo>
                    <a:pt x="852263" y="0"/>
                  </a:moveTo>
                  <a:lnTo>
                    <a:pt x="804255" y="670"/>
                  </a:lnTo>
                  <a:lnTo>
                    <a:pt x="756578" y="2669"/>
                  </a:lnTo>
                  <a:lnTo>
                    <a:pt x="709251" y="5979"/>
                  </a:lnTo>
                  <a:lnTo>
                    <a:pt x="662293" y="10582"/>
                  </a:lnTo>
                  <a:lnTo>
                    <a:pt x="615720" y="16460"/>
                  </a:lnTo>
                  <a:lnTo>
                    <a:pt x="569550" y="23596"/>
                  </a:lnTo>
                  <a:lnTo>
                    <a:pt x="523802" y="31972"/>
                  </a:lnTo>
                  <a:lnTo>
                    <a:pt x="478493" y="41570"/>
                  </a:lnTo>
                  <a:lnTo>
                    <a:pt x="433641" y="52372"/>
                  </a:lnTo>
                  <a:lnTo>
                    <a:pt x="389263" y="64360"/>
                  </a:lnTo>
                  <a:lnTo>
                    <a:pt x="345378" y="77517"/>
                  </a:lnTo>
                  <a:lnTo>
                    <a:pt x="302002" y="91825"/>
                  </a:lnTo>
                  <a:lnTo>
                    <a:pt x="259155" y="107265"/>
                  </a:lnTo>
                  <a:lnTo>
                    <a:pt x="216854" y="123821"/>
                  </a:lnTo>
                  <a:lnTo>
                    <a:pt x="175117" y="141474"/>
                  </a:lnTo>
                  <a:lnTo>
                    <a:pt x="133960" y="160207"/>
                  </a:lnTo>
                  <a:lnTo>
                    <a:pt x="93403" y="180002"/>
                  </a:lnTo>
                  <a:lnTo>
                    <a:pt x="53463" y="200841"/>
                  </a:lnTo>
                  <a:lnTo>
                    <a:pt x="14158" y="222706"/>
                  </a:lnTo>
                  <a:lnTo>
                    <a:pt x="0" y="231084"/>
                  </a:lnTo>
                  <a:lnTo>
                    <a:pt x="0" y="2584631"/>
                  </a:lnTo>
                  <a:lnTo>
                    <a:pt x="2279292" y="2584631"/>
                  </a:lnTo>
                  <a:lnTo>
                    <a:pt x="2292899" y="2562974"/>
                  </a:lnTo>
                  <a:lnTo>
                    <a:pt x="2315772" y="2524321"/>
                  </a:lnTo>
                  <a:lnTo>
                    <a:pt x="2337637" y="2485016"/>
                  </a:lnTo>
                  <a:lnTo>
                    <a:pt x="2358475" y="2445076"/>
                  </a:lnTo>
                  <a:lnTo>
                    <a:pt x="2378270" y="2404519"/>
                  </a:lnTo>
                  <a:lnTo>
                    <a:pt x="2397003" y="2363362"/>
                  </a:lnTo>
                  <a:lnTo>
                    <a:pt x="2414656" y="2321625"/>
                  </a:lnTo>
                  <a:lnTo>
                    <a:pt x="2431211" y="2279323"/>
                  </a:lnTo>
                  <a:lnTo>
                    <a:pt x="2446652" y="2236476"/>
                  </a:lnTo>
                  <a:lnTo>
                    <a:pt x="2460959" y="2193101"/>
                  </a:lnTo>
                  <a:lnTo>
                    <a:pt x="2474116" y="2149216"/>
                  </a:lnTo>
                  <a:lnTo>
                    <a:pt x="2486104" y="2104838"/>
                  </a:lnTo>
                  <a:lnTo>
                    <a:pt x="2496906" y="2059986"/>
                  </a:lnTo>
                  <a:lnTo>
                    <a:pt x="2506503" y="2014677"/>
                  </a:lnTo>
                  <a:lnTo>
                    <a:pt x="2514879" y="1968928"/>
                  </a:lnTo>
                  <a:lnTo>
                    <a:pt x="2522015" y="1922759"/>
                  </a:lnTo>
                  <a:lnTo>
                    <a:pt x="2527893" y="1876186"/>
                  </a:lnTo>
                  <a:lnTo>
                    <a:pt x="2532496" y="1829227"/>
                  </a:lnTo>
                  <a:lnTo>
                    <a:pt x="2535806" y="1781901"/>
                  </a:lnTo>
                  <a:lnTo>
                    <a:pt x="2537805" y="1734224"/>
                  </a:lnTo>
                  <a:lnTo>
                    <a:pt x="2538476" y="1686215"/>
                  </a:lnTo>
                  <a:lnTo>
                    <a:pt x="2537805" y="1638207"/>
                  </a:lnTo>
                  <a:lnTo>
                    <a:pt x="2535806" y="1590530"/>
                  </a:lnTo>
                  <a:lnTo>
                    <a:pt x="2532496" y="1543204"/>
                  </a:lnTo>
                  <a:lnTo>
                    <a:pt x="2527893" y="1496246"/>
                  </a:lnTo>
                  <a:lnTo>
                    <a:pt x="2522015" y="1449673"/>
                  </a:lnTo>
                  <a:lnTo>
                    <a:pt x="2514879" y="1403503"/>
                  </a:lnTo>
                  <a:lnTo>
                    <a:pt x="2506503" y="1357755"/>
                  </a:lnTo>
                  <a:lnTo>
                    <a:pt x="2496906" y="1312446"/>
                  </a:lnTo>
                  <a:lnTo>
                    <a:pt x="2486104" y="1267594"/>
                  </a:lnTo>
                  <a:lnTo>
                    <a:pt x="2474116" y="1223216"/>
                  </a:lnTo>
                  <a:lnTo>
                    <a:pt x="2460959" y="1179331"/>
                  </a:lnTo>
                  <a:lnTo>
                    <a:pt x="2446652" y="1135956"/>
                  </a:lnTo>
                  <a:lnTo>
                    <a:pt x="2431211" y="1093109"/>
                  </a:lnTo>
                  <a:lnTo>
                    <a:pt x="2414656" y="1050807"/>
                  </a:lnTo>
                  <a:lnTo>
                    <a:pt x="2397003" y="1009070"/>
                  </a:lnTo>
                  <a:lnTo>
                    <a:pt x="2378270" y="967913"/>
                  </a:lnTo>
                  <a:lnTo>
                    <a:pt x="2358475" y="927356"/>
                  </a:lnTo>
                  <a:lnTo>
                    <a:pt x="2337637" y="887416"/>
                  </a:lnTo>
                  <a:lnTo>
                    <a:pt x="2315772" y="848111"/>
                  </a:lnTo>
                  <a:lnTo>
                    <a:pt x="2292899" y="809458"/>
                  </a:lnTo>
                  <a:lnTo>
                    <a:pt x="2269035" y="771475"/>
                  </a:lnTo>
                  <a:lnTo>
                    <a:pt x="2244199" y="734181"/>
                  </a:lnTo>
                  <a:lnTo>
                    <a:pt x="2218407" y="697593"/>
                  </a:lnTo>
                  <a:lnTo>
                    <a:pt x="2191678" y="661728"/>
                  </a:lnTo>
                  <a:lnTo>
                    <a:pt x="2164030" y="626605"/>
                  </a:lnTo>
                  <a:lnTo>
                    <a:pt x="2135479" y="592241"/>
                  </a:lnTo>
                  <a:lnTo>
                    <a:pt x="2106045" y="558654"/>
                  </a:lnTo>
                  <a:lnTo>
                    <a:pt x="2075745" y="525862"/>
                  </a:lnTo>
                  <a:lnTo>
                    <a:pt x="2044597" y="493883"/>
                  </a:lnTo>
                  <a:lnTo>
                    <a:pt x="2012618" y="462735"/>
                  </a:lnTo>
                  <a:lnTo>
                    <a:pt x="1979826" y="432434"/>
                  </a:lnTo>
                  <a:lnTo>
                    <a:pt x="1946240" y="403000"/>
                  </a:lnTo>
                  <a:lnTo>
                    <a:pt x="1911876" y="374450"/>
                  </a:lnTo>
                  <a:lnTo>
                    <a:pt x="1876753" y="346801"/>
                  </a:lnTo>
                  <a:lnTo>
                    <a:pt x="1840889" y="320072"/>
                  </a:lnTo>
                  <a:lnTo>
                    <a:pt x="1804300" y="294280"/>
                  </a:lnTo>
                  <a:lnTo>
                    <a:pt x="1767006" y="269443"/>
                  </a:lnTo>
                  <a:lnTo>
                    <a:pt x="1729024" y="245579"/>
                  </a:lnTo>
                  <a:lnTo>
                    <a:pt x="1690371" y="222706"/>
                  </a:lnTo>
                  <a:lnTo>
                    <a:pt x="1651066" y="200841"/>
                  </a:lnTo>
                  <a:lnTo>
                    <a:pt x="1611126" y="180002"/>
                  </a:lnTo>
                  <a:lnTo>
                    <a:pt x="1570569" y="160207"/>
                  </a:lnTo>
                  <a:lnTo>
                    <a:pt x="1529412" y="141474"/>
                  </a:lnTo>
                  <a:lnTo>
                    <a:pt x="1487675" y="123821"/>
                  </a:lnTo>
                  <a:lnTo>
                    <a:pt x="1445373" y="107265"/>
                  </a:lnTo>
                  <a:lnTo>
                    <a:pt x="1402526" y="91825"/>
                  </a:lnTo>
                  <a:lnTo>
                    <a:pt x="1359151" y="77517"/>
                  </a:lnTo>
                  <a:lnTo>
                    <a:pt x="1315266" y="64360"/>
                  </a:lnTo>
                  <a:lnTo>
                    <a:pt x="1270888" y="52372"/>
                  </a:lnTo>
                  <a:lnTo>
                    <a:pt x="1226035" y="41570"/>
                  </a:lnTo>
                  <a:lnTo>
                    <a:pt x="1180726" y="31972"/>
                  </a:lnTo>
                  <a:lnTo>
                    <a:pt x="1134978" y="23596"/>
                  </a:lnTo>
                  <a:lnTo>
                    <a:pt x="1088808" y="16460"/>
                  </a:lnTo>
                  <a:lnTo>
                    <a:pt x="1042235" y="10582"/>
                  </a:lnTo>
                  <a:lnTo>
                    <a:pt x="995276" y="5979"/>
                  </a:lnTo>
                  <a:lnTo>
                    <a:pt x="947949" y="2669"/>
                  </a:lnTo>
                  <a:lnTo>
                    <a:pt x="900273" y="670"/>
                  </a:lnTo>
                  <a:lnTo>
                    <a:pt x="852263" y="0"/>
                  </a:lnTo>
                  <a:close/>
                </a:path>
              </a:pathLst>
            </a:custGeom>
            <a:solidFill>
              <a:srgbClr val="E7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4300" y="886472"/>
              <a:ext cx="2184730" cy="25196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24327" y="226034"/>
            <a:ext cx="31337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80" dirty="0"/>
              <a:t>BUSINESS</a:t>
            </a:r>
            <a:r>
              <a:rPr sz="2000" spc="-210" dirty="0"/>
              <a:t> </a:t>
            </a:r>
            <a:r>
              <a:rPr sz="2000" spc="-70" dirty="0"/>
              <a:t>DEVELOPMENT</a:t>
            </a:r>
            <a:endParaRPr sz="2000"/>
          </a:p>
        </p:txBody>
      </p:sp>
      <p:sp>
        <p:nvSpPr>
          <p:cNvPr id="6" name="object 6"/>
          <p:cNvSpPr/>
          <p:nvPr/>
        </p:nvSpPr>
        <p:spPr>
          <a:xfrm>
            <a:off x="5641733" y="939914"/>
            <a:ext cx="97409" cy="97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60767" y="664006"/>
            <a:ext cx="3971683" cy="27114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6195" algn="r">
              <a:lnSpc>
                <a:spcPct val="100000"/>
              </a:lnSpc>
              <a:spcBef>
                <a:spcPts val="100"/>
              </a:spcBef>
            </a:pPr>
            <a:r>
              <a:rPr sz="1100" b="1" spc="45" dirty="0">
                <a:solidFill>
                  <a:srgbClr val="F19A12"/>
                </a:solidFill>
                <a:latin typeface="Arial"/>
                <a:cs typeface="Arial"/>
              </a:rPr>
              <a:t>+</a:t>
            </a:r>
            <a:r>
              <a:rPr sz="1100" b="1" spc="-90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30" dirty="0">
                <a:solidFill>
                  <a:srgbClr val="F19A12"/>
                </a:solidFill>
                <a:latin typeface="Arial"/>
                <a:cs typeface="Arial"/>
              </a:rPr>
              <a:t>Trust</a:t>
            </a:r>
            <a:r>
              <a:rPr sz="1100" b="1" spc="-85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150" dirty="0">
                <a:solidFill>
                  <a:srgbClr val="F19A12"/>
                </a:solidFill>
                <a:latin typeface="Arial"/>
                <a:cs typeface="Arial"/>
              </a:rPr>
              <a:t>–</a:t>
            </a:r>
            <a:r>
              <a:rPr sz="1100" b="1" spc="-90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65" dirty="0">
                <a:solidFill>
                  <a:srgbClr val="F19A12"/>
                </a:solidFill>
                <a:latin typeface="Arial"/>
                <a:cs typeface="Arial"/>
              </a:rPr>
              <a:t>Capability</a:t>
            </a:r>
            <a:endParaRPr sz="11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85"/>
              </a:spcBef>
            </a:pP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Does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follow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up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does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respond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5" dirty="0">
                <a:solidFill>
                  <a:srgbClr val="151616"/>
                </a:solidFill>
                <a:latin typeface="Arial"/>
                <a:cs typeface="Arial"/>
              </a:rPr>
              <a:t>e-mails;</a:t>
            </a:r>
            <a:endParaRPr sz="8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20"/>
              </a:spcBef>
            </a:pPr>
            <a:r>
              <a:rPr lang="en-IN" sz="800" b="1" spc="2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does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share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information</a:t>
            </a:r>
            <a:endParaRPr sz="800" dirty="0">
              <a:latin typeface="Arial"/>
              <a:cs typeface="Arial"/>
            </a:endParaRPr>
          </a:p>
          <a:p>
            <a:pPr marR="7620" algn="r">
              <a:lnSpc>
                <a:spcPct val="100000"/>
              </a:lnSpc>
              <a:spcBef>
                <a:spcPts val="655"/>
              </a:spcBef>
            </a:pP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Delayed</a:t>
            </a:r>
            <a:r>
              <a:rPr sz="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response.</a:t>
            </a:r>
            <a:r>
              <a:rPr sz="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Trying</a:t>
            </a:r>
            <a:r>
              <a:rPr sz="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avoid.</a:t>
            </a:r>
            <a:endParaRPr sz="800" dirty="0">
              <a:latin typeface="Arial"/>
              <a:cs typeface="Arial"/>
            </a:endParaRPr>
          </a:p>
          <a:p>
            <a:pPr marR="36195" algn="r">
              <a:lnSpc>
                <a:spcPct val="100000"/>
              </a:lnSpc>
              <a:spcBef>
                <a:spcPts val="1135"/>
              </a:spcBef>
            </a:pPr>
            <a:r>
              <a:rPr sz="1100" b="1" spc="270" dirty="0">
                <a:solidFill>
                  <a:srgbClr val="F19A12"/>
                </a:solidFill>
                <a:latin typeface="Arial"/>
                <a:cs typeface="Arial"/>
              </a:rPr>
              <a:t>-</a:t>
            </a:r>
            <a:r>
              <a:rPr sz="1100" b="1" spc="-90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30" dirty="0">
                <a:solidFill>
                  <a:srgbClr val="F19A12"/>
                </a:solidFill>
                <a:latin typeface="Arial"/>
                <a:cs typeface="Arial"/>
              </a:rPr>
              <a:t>Trust</a:t>
            </a:r>
            <a:r>
              <a:rPr sz="1100" b="1" spc="-90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45" dirty="0">
                <a:solidFill>
                  <a:srgbClr val="F19A12"/>
                </a:solidFill>
                <a:latin typeface="Arial"/>
                <a:cs typeface="Arial"/>
              </a:rPr>
              <a:t>+</a:t>
            </a:r>
            <a:r>
              <a:rPr sz="1100" b="1" spc="-85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65" dirty="0">
                <a:solidFill>
                  <a:srgbClr val="F19A12"/>
                </a:solidFill>
                <a:latin typeface="Arial"/>
                <a:cs typeface="Arial"/>
              </a:rPr>
              <a:t>Capability</a:t>
            </a:r>
            <a:endParaRPr sz="1100" dirty="0">
              <a:latin typeface="Arial"/>
              <a:cs typeface="Arial"/>
            </a:endParaRPr>
          </a:p>
          <a:p>
            <a:pPr marL="292735" marR="5080" indent="965200" algn="r">
              <a:lnSpc>
                <a:spcPct val="163500"/>
              </a:lnSpc>
              <a:spcBef>
                <a:spcPts val="25"/>
              </a:spcBef>
            </a:pPr>
            <a:r>
              <a:rPr sz="800" b="1" spc="65" dirty="0">
                <a:solidFill>
                  <a:srgbClr val="151616"/>
                </a:solidFill>
                <a:latin typeface="Arial"/>
                <a:cs typeface="Arial"/>
              </a:rPr>
              <a:t>Work/mandate</a:t>
            </a:r>
            <a:r>
              <a:rPr sz="800" b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8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converted</a:t>
            </a:r>
            <a:r>
              <a:rPr lang="en-IN" sz="800" b="1" spc="35" dirty="0">
                <a:solidFill>
                  <a:srgbClr val="151616"/>
                </a:solidFill>
                <a:latin typeface="Arial"/>
                <a:cs typeface="Arial"/>
              </a:rPr>
              <a:t>. </a:t>
            </a:r>
          </a:p>
          <a:p>
            <a:pPr marL="292735" marR="5080" indent="965200" algn="r">
              <a:lnSpc>
                <a:spcPct val="163500"/>
              </a:lnSpc>
              <a:spcBef>
                <a:spcPts val="25"/>
              </a:spcBef>
            </a:pP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meet,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lang="en-IN" sz="800" b="1" spc="40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courteous.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endParaRPr lang="en-IN" sz="800" b="1" spc="-30" dirty="0">
              <a:solidFill>
                <a:srgbClr val="151616"/>
              </a:solidFill>
              <a:latin typeface="Arial"/>
              <a:cs typeface="Arial"/>
            </a:endParaRPr>
          </a:p>
          <a:p>
            <a:pPr marL="292735" marR="5080" indent="965200" algn="r">
              <a:lnSpc>
                <a:spcPct val="163500"/>
              </a:lnSpc>
              <a:spcBef>
                <a:spcPts val="25"/>
              </a:spcBef>
            </a:pPr>
            <a:r>
              <a:rPr sz="800" b="1" spc="5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lang="en-IN" sz="800" dirty="0"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won’t</a:t>
            </a:r>
            <a:r>
              <a:rPr sz="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see</a:t>
            </a:r>
            <a:r>
              <a:rPr sz="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action</a:t>
            </a:r>
            <a:r>
              <a:rPr lang="en-IN" sz="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thereafter.</a:t>
            </a:r>
            <a:endParaRPr sz="800" dirty="0">
              <a:latin typeface="Arial"/>
              <a:cs typeface="Arial"/>
            </a:endParaRPr>
          </a:p>
          <a:p>
            <a:pPr marL="1618615" marR="5080" indent="453390" algn="r">
              <a:lnSpc>
                <a:spcPts val="1570"/>
              </a:lnSpc>
              <a:spcBef>
                <a:spcPts val="50"/>
              </a:spcBef>
            </a:pP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Partial</a:t>
            </a:r>
            <a:r>
              <a:rPr sz="800" b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70" dirty="0">
                <a:solidFill>
                  <a:srgbClr val="151616"/>
                </a:solidFill>
                <a:latin typeface="Arial"/>
                <a:cs typeface="Arial"/>
              </a:rPr>
              <a:t>mandate</a:t>
            </a:r>
            <a:endParaRPr lang="en-IN" sz="800" b="1" spc="70" dirty="0">
              <a:solidFill>
                <a:srgbClr val="151616"/>
              </a:solidFill>
              <a:latin typeface="Arial"/>
              <a:cs typeface="Arial"/>
            </a:endParaRPr>
          </a:p>
          <a:p>
            <a:pPr marL="1618615" marR="5080" indent="453390" algn="r">
              <a:lnSpc>
                <a:spcPts val="1570"/>
              </a:lnSpc>
              <a:spcBef>
                <a:spcPts val="50"/>
              </a:spcBef>
            </a:pPr>
            <a:r>
              <a:rPr sz="800" b="1" spc="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No</a:t>
            </a:r>
            <a:r>
              <a:rPr sz="8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" dirty="0">
                <a:solidFill>
                  <a:srgbClr val="151616"/>
                </a:solidFill>
                <a:latin typeface="Arial"/>
                <a:cs typeface="Arial"/>
              </a:rPr>
              <a:t>risk</a:t>
            </a:r>
            <a:r>
              <a:rPr sz="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70" dirty="0">
                <a:solidFill>
                  <a:srgbClr val="151616"/>
                </a:solidFill>
                <a:latin typeface="Arial"/>
                <a:cs typeface="Arial"/>
              </a:rPr>
              <a:t>mandate</a:t>
            </a:r>
            <a:r>
              <a:rPr sz="8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 dirty="0">
              <a:latin typeface="Arial"/>
              <a:cs typeface="Arial"/>
            </a:endParaRPr>
          </a:p>
          <a:p>
            <a:pPr marR="32384" algn="r">
              <a:lnSpc>
                <a:spcPct val="100000"/>
              </a:lnSpc>
            </a:pPr>
            <a:r>
              <a:rPr sz="1100" b="1" spc="45" dirty="0">
                <a:solidFill>
                  <a:srgbClr val="F19A12"/>
                </a:solidFill>
                <a:latin typeface="Arial"/>
                <a:cs typeface="Arial"/>
              </a:rPr>
              <a:t>+</a:t>
            </a:r>
            <a:r>
              <a:rPr sz="1100" b="1" spc="-80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30" dirty="0">
                <a:solidFill>
                  <a:srgbClr val="F19A12"/>
                </a:solidFill>
                <a:latin typeface="Arial"/>
                <a:cs typeface="Arial"/>
              </a:rPr>
              <a:t>Trust</a:t>
            </a:r>
            <a:r>
              <a:rPr sz="1100" b="1" spc="-75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45" dirty="0">
                <a:solidFill>
                  <a:srgbClr val="F19A12"/>
                </a:solidFill>
                <a:latin typeface="Arial"/>
                <a:cs typeface="Arial"/>
              </a:rPr>
              <a:t>+</a:t>
            </a:r>
            <a:r>
              <a:rPr sz="1100" b="1" spc="-75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65" dirty="0">
                <a:solidFill>
                  <a:srgbClr val="F19A12"/>
                </a:solidFill>
                <a:latin typeface="Arial"/>
                <a:cs typeface="Arial"/>
              </a:rPr>
              <a:t>Capability</a:t>
            </a:r>
            <a:r>
              <a:rPr sz="1100" b="1" spc="-80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120" dirty="0">
                <a:solidFill>
                  <a:srgbClr val="F19A12"/>
                </a:solidFill>
                <a:latin typeface="Arial"/>
                <a:cs typeface="Arial"/>
              </a:rPr>
              <a:t>=</a:t>
            </a:r>
            <a:r>
              <a:rPr sz="1100" b="1" spc="-75" dirty="0">
                <a:solidFill>
                  <a:srgbClr val="F19A12"/>
                </a:solidFill>
                <a:latin typeface="Arial"/>
                <a:cs typeface="Arial"/>
              </a:rPr>
              <a:t> </a:t>
            </a:r>
            <a:r>
              <a:rPr sz="1100" b="1" spc="40" dirty="0">
                <a:solidFill>
                  <a:srgbClr val="F19A12"/>
                </a:solidFill>
                <a:latin typeface="Arial"/>
                <a:cs typeface="Arial"/>
              </a:rPr>
              <a:t>Relationship</a:t>
            </a:r>
            <a:endParaRPr sz="11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5"/>
              </a:spcBef>
            </a:pP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Since</a:t>
            </a:r>
            <a:r>
              <a:rPr sz="8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trust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building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takes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time,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IB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people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accept</a:t>
            </a:r>
            <a:endParaRPr sz="8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20"/>
              </a:spcBef>
            </a:pPr>
            <a:r>
              <a:rPr sz="800" b="1" spc="60" dirty="0">
                <a:solidFill>
                  <a:srgbClr val="151616"/>
                </a:solidFill>
                <a:latin typeface="Arial"/>
                <a:cs typeface="Arial"/>
              </a:rPr>
              <a:t>mandates</a:t>
            </a:r>
            <a:r>
              <a:rPr sz="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8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kind.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41733" y="1288910"/>
            <a:ext cx="97409" cy="974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41733" y="1796376"/>
            <a:ext cx="97409" cy="97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41733" y="2008263"/>
            <a:ext cx="97409" cy="974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41733" y="2315865"/>
            <a:ext cx="97409" cy="974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41733" y="2527448"/>
            <a:ext cx="97409" cy="97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41733" y="3028021"/>
            <a:ext cx="97409" cy="97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0464" y="256552"/>
            <a:ext cx="1461851" cy="3120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30869" y="458965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26763" y="1084948"/>
            <a:ext cx="2040255" cy="2321560"/>
            <a:chOff x="3926763" y="1084948"/>
            <a:chExt cx="2040255" cy="2321560"/>
          </a:xfrm>
        </p:grpSpPr>
        <p:sp>
          <p:nvSpPr>
            <p:cNvPr id="3" name="object 3"/>
            <p:cNvSpPr/>
            <p:nvPr/>
          </p:nvSpPr>
          <p:spPr>
            <a:xfrm>
              <a:off x="3926763" y="1084948"/>
              <a:ext cx="2040255" cy="2321560"/>
            </a:xfrm>
            <a:custGeom>
              <a:avLst/>
              <a:gdLst/>
              <a:ahLst/>
              <a:cxnLst/>
              <a:rect l="l" t="t" r="r" b="b"/>
              <a:pathLst>
                <a:path w="2040254" h="2321560">
                  <a:moveTo>
                    <a:pt x="1386535" y="0"/>
                  </a:moveTo>
                  <a:lnTo>
                    <a:pt x="1337857" y="838"/>
                  </a:lnTo>
                  <a:lnTo>
                    <a:pt x="1289601" y="3335"/>
                  </a:lnTo>
                  <a:lnTo>
                    <a:pt x="1241794" y="7463"/>
                  </a:lnTo>
                  <a:lnTo>
                    <a:pt x="1194463" y="13195"/>
                  </a:lnTo>
                  <a:lnTo>
                    <a:pt x="1147636" y="20503"/>
                  </a:lnTo>
                  <a:lnTo>
                    <a:pt x="1101340" y="29360"/>
                  </a:lnTo>
                  <a:lnTo>
                    <a:pt x="1055603" y="39738"/>
                  </a:lnTo>
                  <a:lnTo>
                    <a:pt x="1010452" y="51609"/>
                  </a:lnTo>
                  <a:lnTo>
                    <a:pt x="965915" y="64947"/>
                  </a:lnTo>
                  <a:lnTo>
                    <a:pt x="922020" y="79723"/>
                  </a:lnTo>
                  <a:lnTo>
                    <a:pt x="878793" y="95911"/>
                  </a:lnTo>
                  <a:lnTo>
                    <a:pt x="836263" y="113482"/>
                  </a:lnTo>
                  <a:lnTo>
                    <a:pt x="794456" y="132409"/>
                  </a:lnTo>
                  <a:lnTo>
                    <a:pt x="753401" y="152665"/>
                  </a:lnTo>
                  <a:lnTo>
                    <a:pt x="713124" y="174222"/>
                  </a:lnTo>
                  <a:lnTo>
                    <a:pt x="673654" y="197053"/>
                  </a:lnTo>
                  <a:lnTo>
                    <a:pt x="635018" y="221130"/>
                  </a:lnTo>
                  <a:lnTo>
                    <a:pt x="597242" y="246426"/>
                  </a:lnTo>
                  <a:lnTo>
                    <a:pt x="560356" y="272913"/>
                  </a:lnTo>
                  <a:lnTo>
                    <a:pt x="524386" y="300563"/>
                  </a:lnTo>
                  <a:lnTo>
                    <a:pt x="489359" y="329350"/>
                  </a:lnTo>
                  <a:lnTo>
                    <a:pt x="455304" y="359245"/>
                  </a:lnTo>
                  <a:lnTo>
                    <a:pt x="422248" y="390222"/>
                  </a:lnTo>
                  <a:lnTo>
                    <a:pt x="390218" y="422252"/>
                  </a:lnTo>
                  <a:lnTo>
                    <a:pt x="359241" y="455309"/>
                  </a:lnTo>
                  <a:lnTo>
                    <a:pt x="329346" y="489364"/>
                  </a:lnTo>
                  <a:lnTo>
                    <a:pt x="300559" y="524391"/>
                  </a:lnTo>
                  <a:lnTo>
                    <a:pt x="272909" y="560361"/>
                  </a:lnTo>
                  <a:lnTo>
                    <a:pt x="246422" y="597248"/>
                  </a:lnTo>
                  <a:lnTo>
                    <a:pt x="221127" y="635023"/>
                  </a:lnTo>
                  <a:lnTo>
                    <a:pt x="197050" y="673659"/>
                  </a:lnTo>
                  <a:lnTo>
                    <a:pt x="174220" y="713130"/>
                  </a:lnTo>
                  <a:lnTo>
                    <a:pt x="152663" y="753406"/>
                  </a:lnTo>
                  <a:lnTo>
                    <a:pt x="132407" y="794461"/>
                  </a:lnTo>
                  <a:lnTo>
                    <a:pt x="113480" y="836268"/>
                  </a:lnTo>
                  <a:lnTo>
                    <a:pt x="95909" y="878798"/>
                  </a:lnTo>
                  <a:lnTo>
                    <a:pt x="79722" y="922024"/>
                  </a:lnTo>
                  <a:lnTo>
                    <a:pt x="64946" y="965919"/>
                  </a:lnTo>
                  <a:lnTo>
                    <a:pt x="51608" y="1010456"/>
                  </a:lnTo>
                  <a:lnTo>
                    <a:pt x="39737" y="1055606"/>
                  </a:lnTo>
                  <a:lnTo>
                    <a:pt x="29359" y="1101343"/>
                  </a:lnTo>
                  <a:lnTo>
                    <a:pt x="20503" y="1147638"/>
                  </a:lnTo>
                  <a:lnTo>
                    <a:pt x="13195" y="1194464"/>
                  </a:lnTo>
                  <a:lnTo>
                    <a:pt x="7463" y="1241795"/>
                  </a:lnTo>
                  <a:lnTo>
                    <a:pt x="3335" y="1289601"/>
                  </a:lnTo>
                  <a:lnTo>
                    <a:pt x="838" y="1337857"/>
                  </a:lnTo>
                  <a:lnTo>
                    <a:pt x="0" y="1386533"/>
                  </a:lnTo>
                  <a:lnTo>
                    <a:pt x="838" y="1435211"/>
                  </a:lnTo>
                  <a:lnTo>
                    <a:pt x="3335" y="1483466"/>
                  </a:lnTo>
                  <a:lnTo>
                    <a:pt x="7463" y="1531273"/>
                  </a:lnTo>
                  <a:lnTo>
                    <a:pt x="13195" y="1578604"/>
                  </a:lnTo>
                  <a:lnTo>
                    <a:pt x="20503" y="1625431"/>
                  </a:lnTo>
                  <a:lnTo>
                    <a:pt x="29359" y="1671726"/>
                  </a:lnTo>
                  <a:lnTo>
                    <a:pt x="39737" y="1717463"/>
                  </a:lnTo>
                  <a:lnTo>
                    <a:pt x="51608" y="1762613"/>
                  </a:lnTo>
                  <a:lnTo>
                    <a:pt x="64946" y="1807150"/>
                  </a:lnTo>
                  <a:lnTo>
                    <a:pt x="79722" y="1851045"/>
                  </a:lnTo>
                  <a:lnTo>
                    <a:pt x="95909" y="1894272"/>
                  </a:lnTo>
                  <a:lnTo>
                    <a:pt x="113480" y="1936802"/>
                  </a:lnTo>
                  <a:lnTo>
                    <a:pt x="132407" y="1978608"/>
                  </a:lnTo>
                  <a:lnTo>
                    <a:pt x="152663" y="2019664"/>
                  </a:lnTo>
                  <a:lnTo>
                    <a:pt x="174220" y="2059940"/>
                  </a:lnTo>
                  <a:lnTo>
                    <a:pt x="197050" y="2099410"/>
                  </a:lnTo>
                  <a:lnTo>
                    <a:pt x="221127" y="2138047"/>
                  </a:lnTo>
                  <a:lnTo>
                    <a:pt x="246422" y="2175822"/>
                  </a:lnTo>
                  <a:lnTo>
                    <a:pt x="272909" y="2212708"/>
                  </a:lnTo>
                  <a:lnTo>
                    <a:pt x="300559" y="2248679"/>
                  </a:lnTo>
                  <a:lnTo>
                    <a:pt x="329346" y="2283705"/>
                  </a:lnTo>
                  <a:lnTo>
                    <a:pt x="359241" y="2317760"/>
                  </a:lnTo>
                  <a:lnTo>
                    <a:pt x="362460" y="2321195"/>
                  </a:lnTo>
                  <a:lnTo>
                    <a:pt x="2039683" y="2321195"/>
                  </a:lnTo>
                  <a:lnTo>
                    <a:pt x="2039683" y="163382"/>
                  </a:lnTo>
                  <a:lnTo>
                    <a:pt x="2019660" y="152665"/>
                  </a:lnTo>
                  <a:lnTo>
                    <a:pt x="1978605" y="132409"/>
                  </a:lnTo>
                  <a:lnTo>
                    <a:pt x="1936799" y="113482"/>
                  </a:lnTo>
                  <a:lnTo>
                    <a:pt x="1894269" y="95911"/>
                  </a:lnTo>
                  <a:lnTo>
                    <a:pt x="1851043" y="79723"/>
                  </a:lnTo>
                  <a:lnTo>
                    <a:pt x="1807148" y="64947"/>
                  </a:lnTo>
                  <a:lnTo>
                    <a:pt x="1762612" y="51609"/>
                  </a:lnTo>
                  <a:lnTo>
                    <a:pt x="1717462" y="39738"/>
                  </a:lnTo>
                  <a:lnTo>
                    <a:pt x="1671725" y="29360"/>
                  </a:lnTo>
                  <a:lnTo>
                    <a:pt x="1625430" y="20503"/>
                  </a:lnTo>
                  <a:lnTo>
                    <a:pt x="1578604" y="13195"/>
                  </a:lnTo>
                  <a:lnTo>
                    <a:pt x="1531273" y="7463"/>
                  </a:lnTo>
                  <a:lnTo>
                    <a:pt x="1483467" y="3335"/>
                  </a:lnTo>
                  <a:lnTo>
                    <a:pt x="1435211" y="838"/>
                  </a:lnTo>
                  <a:lnTo>
                    <a:pt x="1386535" y="0"/>
                  </a:lnTo>
                  <a:close/>
                </a:path>
              </a:pathLst>
            </a:custGeom>
            <a:solidFill>
              <a:srgbClr val="E7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58246" y="1138364"/>
              <a:ext cx="1908200" cy="22677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3157" y="308089"/>
            <a:ext cx="478589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1600" spc="-20" dirty="0"/>
              <a:t>POINTS </a:t>
            </a:r>
            <a:r>
              <a:rPr sz="1600" spc="-85" dirty="0"/>
              <a:t>FOR</a:t>
            </a:r>
            <a:r>
              <a:rPr lang="en-IN" sz="1600" spc="-85" dirty="0"/>
              <a:t> </a:t>
            </a:r>
            <a:r>
              <a:rPr sz="1600" spc="-335" dirty="0"/>
              <a:t> </a:t>
            </a:r>
            <a:r>
              <a:rPr lang="en-IN" sz="1600" spc="-60" dirty="0"/>
              <a:t>BUSINESS DEVELOPMENT</a:t>
            </a:r>
            <a:endParaRPr sz="1600" dirty="0"/>
          </a:p>
        </p:txBody>
      </p:sp>
      <p:sp>
        <p:nvSpPr>
          <p:cNvPr id="6" name="object 6"/>
          <p:cNvSpPr/>
          <p:nvPr/>
        </p:nvSpPr>
        <p:spPr>
          <a:xfrm>
            <a:off x="341604" y="890181"/>
            <a:ext cx="97415" cy="97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1640" y="856335"/>
            <a:ext cx="3456940" cy="21242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Sharing </a:t>
            </a: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success</a:t>
            </a:r>
            <a:r>
              <a:rPr sz="8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stories/experience</a:t>
            </a:r>
            <a:endParaRPr sz="800" dirty="0">
              <a:latin typeface="Arial"/>
              <a:cs typeface="Arial"/>
            </a:endParaRPr>
          </a:p>
          <a:p>
            <a:pPr marL="12700" marR="5080">
              <a:lnSpc>
                <a:spcPct val="196400"/>
              </a:lnSpc>
              <a:spcBef>
                <a:spcPts val="70"/>
              </a:spcBef>
            </a:pP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Passion for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work  </a:t>
            </a:r>
            <a:endParaRPr lang="en-IN" sz="800" b="1" spc="25" dirty="0">
              <a:solidFill>
                <a:srgbClr val="151616"/>
              </a:solidFill>
              <a:latin typeface="Arial"/>
              <a:cs typeface="Arial"/>
            </a:endParaRPr>
          </a:p>
          <a:p>
            <a:pPr marL="12700" marR="5080">
              <a:lnSpc>
                <a:spcPct val="196400"/>
              </a:lnSpc>
              <a:spcBef>
                <a:spcPts val="70"/>
              </a:spcBef>
            </a:pP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Never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take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extreme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position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14" dirty="0">
                <a:solidFill>
                  <a:srgbClr val="151616"/>
                </a:solidFill>
                <a:latin typeface="Arial"/>
                <a:cs typeface="Arial"/>
              </a:rPr>
              <a:t>–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especially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politically/religiously  </a:t>
            </a: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don’t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need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agree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all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5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Humility pays,</a:t>
            </a:r>
            <a:r>
              <a:rPr sz="800" b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always</a:t>
            </a:r>
            <a:endParaRPr sz="800" dirty="0">
              <a:latin typeface="Arial"/>
              <a:cs typeface="Arial"/>
            </a:endParaRPr>
          </a:p>
          <a:p>
            <a:pPr marL="12700" marR="160020">
              <a:lnSpc>
                <a:spcPct val="112799"/>
              </a:lnSpc>
              <a:spcBef>
                <a:spcPts val="790"/>
              </a:spcBef>
            </a:pPr>
            <a:r>
              <a:rPr sz="800" b="1" spc="-1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persistent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14" dirty="0">
                <a:solidFill>
                  <a:srgbClr val="151616"/>
                </a:solidFill>
                <a:latin typeface="Arial"/>
                <a:cs typeface="Arial"/>
              </a:rPr>
              <a:t>–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sometimes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takes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9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year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151616"/>
                </a:solidFill>
                <a:latin typeface="Arial"/>
                <a:cs typeface="Arial"/>
              </a:rPr>
              <a:t>close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latin typeface="Arial"/>
                <a:cs typeface="Arial"/>
              </a:rPr>
              <a:t>deal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even  after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numerous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meetings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endParaRPr sz="800" dirty="0">
              <a:latin typeface="Arial"/>
              <a:cs typeface="Arial"/>
            </a:endParaRPr>
          </a:p>
          <a:p>
            <a:pPr marL="12700" marR="130175">
              <a:lnSpc>
                <a:spcPct val="112799"/>
              </a:lnSpc>
              <a:spcBef>
                <a:spcPts val="800"/>
              </a:spcBef>
            </a:pPr>
            <a:r>
              <a:rPr sz="800" b="1" spc="20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get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85" dirty="0">
                <a:solidFill>
                  <a:srgbClr val="151616"/>
                </a:solidFill>
                <a:latin typeface="Arial"/>
                <a:cs typeface="Arial"/>
              </a:rPr>
              <a:t>7-8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meetings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9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prospect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converted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lang="en-IN" sz="800" b="1" spc="-3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spc="2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lang="en-IN" sz="800" b="1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b="1" spc="9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151616"/>
                </a:solidFill>
                <a:latin typeface="Arial"/>
                <a:cs typeface="Arial"/>
              </a:rPr>
              <a:t>challenge.</a:t>
            </a:r>
            <a:endParaRPr sz="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800" b="1" spc="5" dirty="0">
                <a:solidFill>
                  <a:srgbClr val="151616"/>
                </a:solidFill>
                <a:latin typeface="Arial"/>
                <a:cs typeface="Arial"/>
              </a:rPr>
              <a:t>Go </a:t>
            </a:r>
            <a:r>
              <a:rPr sz="800" b="1" spc="40" dirty="0">
                <a:solidFill>
                  <a:srgbClr val="151616"/>
                </a:solidFill>
                <a:latin typeface="Arial"/>
                <a:cs typeface="Arial"/>
              </a:rPr>
              <a:t>prepared,</a:t>
            </a:r>
            <a:r>
              <a:rPr sz="8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151616"/>
                </a:solidFill>
                <a:latin typeface="Arial"/>
                <a:cs typeface="Arial"/>
              </a:rPr>
              <a:t>always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1604" y="1132103"/>
            <a:ext cx="97415" cy="97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1604" y="1376400"/>
            <a:ext cx="97415" cy="974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604" y="1624380"/>
            <a:ext cx="97415" cy="974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604" y="1862645"/>
            <a:ext cx="97415" cy="974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1604" y="2111629"/>
            <a:ext cx="97415" cy="97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1604" y="2477337"/>
            <a:ext cx="97415" cy="97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1604" y="2852186"/>
            <a:ext cx="97415" cy="97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81347" y="256552"/>
            <a:ext cx="1461858" cy="3120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561751" y="458965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00" y="114312"/>
            <a:ext cx="5852158" cy="3291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300" y="114312"/>
            <a:ext cx="5852160" cy="3291840"/>
          </a:xfrm>
          <a:custGeom>
            <a:avLst/>
            <a:gdLst/>
            <a:ahLst/>
            <a:cxnLst/>
            <a:rect l="l" t="t" r="r" b="b"/>
            <a:pathLst>
              <a:path w="5852160" h="3291840">
                <a:moveTo>
                  <a:pt x="5852158" y="0"/>
                </a:moveTo>
                <a:lnTo>
                  <a:pt x="0" y="0"/>
                </a:lnTo>
                <a:lnTo>
                  <a:pt x="0" y="3291831"/>
                </a:lnTo>
                <a:lnTo>
                  <a:pt x="5852158" y="3291831"/>
                </a:lnTo>
                <a:lnTo>
                  <a:pt x="585215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1050" y="797180"/>
            <a:ext cx="3938704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FFF5B4"/>
                </a:solidFill>
              </a:rPr>
              <a:t>POINTS </a:t>
            </a:r>
            <a:r>
              <a:rPr sz="1600" spc="-85" dirty="0">
                <a:solidFill>
                  <a:srgbClr val="FFF5B4"/>
                </a:solidFill>
              </a:rPr>
              <a:t>FOR</a:t>
            </a:r>
            <a:r>
              <a:rPr sz="1600" spc="-335" dirty="0">
                <a:solidFill>
                  <a:srgbClr val="FFF5B4"/>
                </a:solidFill>
              </a:rPr>
              <a:t> </a:t>
            </a:r>
            <a:r>
              <a:rPr lang="en-IN" sz="1600" spc="-335" dirty="0">
                <a:solidFill>
                  <a:srgbClr val="FFF5B4"/>
                </a:solidFill>
              </a:rPr>
              <a:t>   </a:t>
            </a:r>
            <a:r>
              <a:rPr sz="1600" spc="-60" dirty="0">
                <a:solidFill>
                  <a:srgbClr val="FFF5B4"/>
                </a:solidFill>
              </a:rPr>
              <a:t>B</a:t>
            </a:r>
            <a:r>
              <a:rPr lang="en-IN" sz="1600" spc="-60" dirty="0">
                <a:solidFill>
                  <a:srgbClr val="FFF5B4"/>
                </a:solidFill>
              </a:rPr>
              <a:t>USINESS </a:t>
            </a:r>
            <a:r>
              <a:rPr sz="1600" spc="-60" dirty="0">
                <a:solidFill>
                  <a:srgbClr val="FFF5B4"/>
                </a:solidFill>
              </a:rPr>
              <a:t>D</a:t>
            </a:r>
            <a:r>
              <a:rPr lang="en-IN" sz="1600" spc="-60" dirty="0">
                <a:solidFill>
                  <a:srgbClr val="FFF5B4"/>
                </a:solidFill>
              </a:rPr>
              <a:t>EVELOPMENT</a:t>
            </a:r>
            <a:endParaRPr sz="1600" dirty="0"/>
          </a:p>
        </p:txBody>
      </p:sp>
      <p:sp>
        <p:nvSpPr>
          <p:cNvPr id="5" name="object 5"/>
          <p:cNvSpPr/>
          <p:nvPr/>
        </p:nvSpPr>
        <p:spPr>
          <a:xfrm>
            <a:off x="328759" y="316687"/>
            <a:ext cx="1602605" cy="408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6323" y="566978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03450" y="1140028"/>
            <a:ext cx="3572229" cy="1624965"/>
            <a:chOff x="2516225" y="1140028"/>
            <a:chExt cx="3259454" cy="1624965"/>
          </a:xfrm>
        </p:grpSpPr>
        <p:sp>
          <p:nvSpPr>
            <p:cNvPr id="8" name="object 8"/>
            <p:cNvSpPr/>
            <p:nvPr/>
          </p:nvSpPr>
          <p:spPr>
            <a:xfrm>
              <a:off x="2516225" y="1140028"/>
              <a:ext cx="3259454" cy="1624965"/>
            </a:xfrm>
            <a:custGeom>
              <a:avLst/>
              <a:gdLst/>
              <a:ahLst/>
              <a:cxnLst/>
              <a:rect l="l" t="t" r="r" b="b"/>
              <a:pathLst>
                <a:path w="3259454" h="1624964">
                  <a:moveTo>
                    <a:pt x="3175977" y="0"/>
                  </a:moveTo>
                  <a:lnTo>
                    <a:pt x="82943" y="0"/>
                  </a:lnTo>
                  <a:lnTo>
                    <a:pt x="50738" y="6544"/>
                  </a:lnTo>
                  <a:lnTo>
                    <a:pt x="24364" y="24364"/>
                  </a:lnTo>
                  <a:lnTo>
                    <a:pt x="6544" y="50738"/>
                  </a:lnTo>
                  <a:lnTo>
                    <a:pt x="0" y="82943"/>
                  </a:lnTo>
                  <a:lnTo>
                    <a:pt x="0" y="1541920"/>
                  </a:lnTo>
                  <a:lnTo>
                    <a:pt x="6544" y="1574124"/>
                  </a:lnTo>
                  <a:lnTo>
                    <a:pt x="24364" y="1600495"/>
                  </a:lnTo>
                  <a:lnTo>
                    <a:pt x="50738" y="1618314"/>
                  </a:lnTo>
                  <a:lnTo>
                    <a:pt x="82943" y="1624858"/>
                  </a:lnTo>
                  <a:lnTo>
                    <a:pt x="3175977" y="1624858"/>
                  </a:lnTo>
                  <a:lnTo>
                    <a:pt x="3208183" y="1618314"/>
                  </a:lnTo>
                  <a:lnTo>
                    <a:pt x="3234556" y="1600495"/>
                  </a:lnTo>
                  <a:lnTo>
                    <a:pt x="3252376" y="1574124"/>
                  </a:lnTo>
                  <a:lnTo>
                    <a:pt x="3258921" y="1541920"/>
                  </a:lnTo>
                  <a:lnTo>
                    <a:pt x="3258921" y="82943"/>
                  </a:lnTo>
                  <a:lnTo>
                    <a:pt x="3252376" y="50738"/>
                  </a:lnTo>
                  <a:lnTo>
                    <a:pt x="3234556" y="24364"/>
                  </a:lnTo>
                  <a:lnTo>
                    <a:pt x="3208183" y="6544"/>
                  </a:lnTo>
                  <a:lnTo>
                    <a:pt x="3175977" y="0"/>
                  </a:lnTo>
                  <a:close/>
                </a:path>
              </a:pathLst>
            </a:custGeom>
            <a:solidFill>
              <a:srgbClr val="02192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638000" y="1255547"/>
              <a:ext cx="97409" cy="97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38000" y="1667637"/>
              <a:ext cx="97409" cy="9742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38000" y="1974354"/>
              <a:ext cx="97409" cy="974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38000" y="2418011"/>
              <a:ext cx="97409" cy="974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7">
            <a:extLst>
              <a:ext uri="{FF2B5EF4-FFF2-40B4-BE49-F238E27FC236}">
                <a16:creationId xmlns:a16="http://schemas.microsoft.com/office/drawing/2014/main" id="{D92E3237-D3C4-0638-BAC3-B50077CF0E3E}"/>
              </a:ext>
            </a:extLst>
          </p:cNvPr>
          <p:cNvGrpSpPr/>
          <p:nvPr/>
        </p:nvGrpSpPr>
        <p:grpSpPr>
          <a:xfrm>
            <a:off x="2203450" y="1161871"/>
            <a:ext cx="3572229" cy="1624965"/>
            <a:chOff x="2516225" y="1140028"/>
            <a:chExt cx="3259454" cy="1624965"/>
          </a:xfrm>
        </p:grpSpPr>
        <p:sp>
          <p:nvSpPr>
            <p:cNvPr id="15" name="object 8">
              <a:extLst>
                <a:ext uri="{FF2B5EF4-FFF2-40B4-BE49-F238E27FC236}">
                  <a16:creationId xmlns:a16="http://schemas.microsoft.com/office/drawing/2014/main" id="{6D35AB11-ABA0-4D99-CD4C-1EE28457E18C}"/>
                </a:ext>
              </a:extLst>
            </p:cNvPr>
            <p:cNvSpPr/>
            <p:nvPr/>
          </p:nvSpPr>
          <p:spPr>
            <a:xfrm>
              <a:off x="2516225" y="1140028"/>
              <a:ext cx="3259454" cy="1624965"/>
            </a:xfrm>
            <a:custGeom>
              <a:avLst/>
              <a:gdLst/>
              <a:ahLst/>
              <a:cxnLst/>
              <a:rect l="l" t="t" r="r" b="b"/>
              <a:pathLst>
                <a:path w="3259454" h="1624964">
                  <a:moveTo>
                    <a:pt x="3175977" y="0"/>
                  </a:moveTo>
                  <a:lnTo>
                    <a:pt x="82943" y="0"/>
                  </a:lnTo>
                  <a:lnTo>
                    <a:pt x="50738" y="6544"/>
                  </a:lnTo>
                  <a:lnTo>
                    <a:pt x="24364" y="24364"/>
                  </a:lnTo>
                  <a:lnTo>
                    <a:pt x="6544" y="50738"/>
                  </a:lnTo>
                  <a:lnTo>
                    <a:pt x="0" y="82943"/>
                  </a:lnTo>
                  <a:lnTo>
                    <a:pt x="0" y="1541920"/>
                  </a:lnTo>
                  <a:lnTo>
                    <a:pt x="6544" y="1574124"/>
                  </a:lnTo>
                  <a:lnTo>
                    <a:pt x="24364" y="1600495"/>
                  </a:lnTo>
                  <a:lnTo>
                    <a:pt x="50738" y="1618314"/>
                  </a:lnTo>
                  <a:lnTo>
                    <a:pt x="82943" y="1624858"/>
                  </a:lnTo>
                  <a:lnTo>
                    <a:pt x="3175977" y="1624858"/>
                  </a:lnTo>
                  <a:lnTo>
                    <a:pt x="3208183" y="1618314"/>
                  </a:lnTo>
                  <a:lnTo>
                    <a:pt x="3234556" y="1600495"/>
                  </a:lnTo>
                  <a:lnTo>
                    <a:pt x="3252376" y="1574124"/>
                  </a:lnTo>
                  <a:lnTo>
                    <a:pt x="3258921" y="1541920"/>
                  </a:lnTo>
                  <a:lnTo>
                    <a:pt x="3258921" y="82943"/>
                  </a:lnTo>
                  <a:lnTo>
                    <a:pt x="3252376" y="50738"/>
                  </a:lnTo>
                  <a:lnTo>
                    <a:pt x="3234556" y="24364"/>
                  </a:lnTo>
                  <a:lnTo>
                    <a:pt x="3208183" y="6544"/>
                  </a:lnTo>
                  <a:lnTo>
                    <a:pt x="3175977" y="0"/>
                  </a:lnTo>
                  <a:close/>
                </a:path>
              </a:pathLst>
            </a:custGeom>
            <a:solidFill>
              <a:srgbClr val="02192E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7045930A-E512-B5D6-B89B-78AB04599B51}"/>
                </a:ext>
              </a:extLst>
            </p:cNvPr>
            <p:cNvSpPr/>
            <p:nvPr/>
          </p:nvSpPr>
          <p:spPr>
            <a:xfrm>
              <a:off x="5638000" y="1255547"/>
              <a:ext cx="97409" cy="97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FD1BC529-078A-25D9-48DA-FA7B41AA4F11}"/>
                </a:ext>
              </a:extLst>
            </p:cNvPr>
            <p:cNvSpPr/>
            <p:nvPr/>
          </p:nvSpPr>
          <p:spPr>
            <a:xfrm>
              <a:off x="5638000" y="1667637"/>
              <a:ext cx="97409" cy="9742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C3DA533D-432C-B1AB-5B21-C6F1FA38F917}"/>
                </a:ext>
              </a:extLst>
            </p:cNvPr>
            <p:cNvSpPr/>
            <p:nvPr/>
          </p:nvSpPr>
          <p:spPr>
            <a:xfrm>
              <a:off x="5638000" y="1974354"/>
              <a:ext cx="97409" cy="974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F617F64C-09BD-AA15-BCD5-6E6E39785722}"/>
                </a:ext>
              </a:extLst>
            </p:cNvPr>
            <p:cNvSpPr/>
            <p:nvPr/>
          </p:nvSpPr>
          <p:spPr>
            <a:xfrm>
              <a:off x="5638000" y="2418011"/>
              <a:ext cx="97409" cy="974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506835" y="1260416"/>
            <a:ext cx="5059087" cy="124649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047875" marR="6350" algn="l">
              <a:lnSpc>
                <a:spcPct val="100000"/>
              </a:lnSpc>
              <a:spcBef>
                <a:spcPts val="220"/>
              </a:spcBef>
            </a:pPr>
            <a:r>
              <a:rPr spc="25" dirty="0"/>
              <a:t>Not</a:t>
            </a:r>
            <a:r>
              <a:rPr spc="-35" dirty="0"/>
              <a:t> </a:t>
            </a:r>
            <a:r>
              <a:rPr spc="35" dirty="0"/>
              <a:t>everyone</a:t>
            </a:r>
            <a:r>
              <a:rPr spc="-30" dirty="0"/>
              <a:t> </a:t>
            </a:r>
            <a:r>
              <a:rPr spc="55" dirty="0"/>
              <a:t>can</a:t>
            </a:r>
            <a:r>
              <a:rPr spc="-35" dirty="0"/>
              <a:t> </a:t>
            </a:r>
            <a:r>
              <a:rPr spc="50" dirty="0"/>
              <a:t>be</a:t>
            </a:r>
            <a:r>
              <a:rPr spc="-30" dirty="0"/>
              <a:t> </a:t>
            </a:r>
            <a:r>
              <a:rPr spc="25" dirty="0"/>
              <a:t>your</a:t>
            </a:r>
            <a:r>
              <a:rPr spc="-35" dirty="0"/>
              <a:t> </a:t>
            </a:r>
            <a:r>
              <a:rPr spc="25" dirty="0"/>
              <a:t>client</a:t>
            </a:r>
            <a:r>
              <a:rPr spc="-30" dirty="0"/>
              <a:t> </a:t>
            </a:r>
            <a:r>
              <a:rPr spc="114" dirty="0"/>
              <a:t>–</a:t>
            </a:r>
            <a:r>
              <a:rPr spc="-35" dirty="0"/>
              <a:t> </a:t>
            </a:r>
            <a:r>
              <a:rPr dirty="0"/>
              <a:t>if</a:t>
            </a:r>
            <a:r>
              <a:rPr spc="-30" dirty="0"/>
              <a:t> </a:t>
            </a:r>
            <a:r>
              <a:rPr spc="30" dirty="0"/>
              <a:t>you</a:t>
            </a:r>
            <a:r>
              <a:rPr spc="-35" dirty="0"/>
              <a:t> </a:t>
            </a:r>
            <a:r>
              <a:rPr spc="50" dirty="0"/>
              <a:t>can</a:t>
            </a:r>
            <a:r>
              <a:rPr lang="en-IN" spc="50" dirty="0"/>
              <a:t>'</a:t>
            </a:r>
            <a:r>
              <a:rPr spc="50" dirty="0"/>
              <a:t>t</a:t>
            </a:r>
            <a:r>
              <a:rPr spc="-30" dirty="0"/>
              <a:t> </a:t>
            </a:r>
            <a:r>
              <a:rPr spc="65" dirty="0"/>
              <a:t>add</a:t>
            </a:r>
            <a:r>
              <a:rPr spc="-35" dirty="0"/>
              <a:t> </a:t>
            </a:r>
            <a:r>
              <a:rPr spc="40" dirty="0"/>
              <a:t>value</a:t>
            </a:r>
          </a:p>
          <a:p>
            <a:pPr marL="2047875" marR="6350" algn="l">
              <a:lnSpc>
                <a:spcPct val="100000"/>
              </a:lnSpc>
              <a:spcBef>
                <a:spcPts val="125"/>
              </a:spcBef>
            </a:pPr>
            <a:r>
              <a:rPr spc="30" dirty="0"/>
              <a:t>don’t</a:t>
            </a:r>
            <a:r>
              <a:rPr spc="-55" dirty="0"/>
              <a:t> </a:t>
            </a:r>
            <a:r>
              <a:rPr spc="50" dirty="0"/>
              <a:t>take</a:t>
            </a:r>
            <a:r>
              <a:rPr spc="-50" dirty="0"/>
              <a:t> </a:t>
            </a:r>
            <a:r>
              <a:rPr spc="40" dirty="0"/>
              <a:t>the</a:t>
            </a:r>
            <a:r>
              <a:rPr spc="-50" dirty="0"/>
              <a:t> </a:t>
            </a:r>
            <a:r>
              <a:rPr spc="70" dirty="0"/>
              <a:t>mandate</a:t>
            </a:r>
            <a:endParaRPr lang="en-IN" spc="70" dirty="0"/>
          </a:p>
          <a:p>
            <a:pPr marL="2047875" marR="6350" algn="l">
              <a:lnSpc>
                <a:spcPct val="100000"/>
              </a:lnSpc>
              <a:spcBef>
                <a:spcPts val="125"/>
              </a:spcBef>
            </a:pPr>
            <a:endParaRPr lang="en-IN" spc="70" dirty="0"/>
          </a:p>
          <a:p>
            <a:pPr marL="2047875" marR="6350" algn="l">
              <a:lnSpc>
                <a:spcPct val="100000"/>
              </a:lnSpc>
              <a:spcBef>
                <a:spcPts val="125"/>
              </a:spcBef>
            </a:pPr>
            <a:r>
              <a:rPr spc="15" dirty="0"/>
              <a:t>Set</a:t>
            </a:r>
            <a:r>
              <a:rPr spc="-45" dirty="0"/>
              <a:t> </a:t>
            </a:r>
            <a:r>
              <a:rPr spc="35" dirty="0"/>
              <a:t>clear</a:t>
            </a:r>
            <a:r>
              <a:rPr spc="-45" dirty="0"/>
              <a:t> </a:t>
            </a:r>
            <a:r>
              <a:rPr spc="30" dirty="0"/>
              <a:t>expectations,</a:t>
            </a:r>
            <a:r>
              <a:rPr spc="-45" dirty="0"/>
              <a:t> </a:t>
            </a:r>
            <a:r>
              <a:rPr spc="30" dirty="0"/>
              <a:t>to</a:t>
            </a:r>
            <a:r>
              <a:rPr spc="-40" dirty="0"/>
              <a:t> </a:t>
            </a:r>
            <a:r>
              <a:rPr spc="40" dirty="0"/>
              <a:t>the</a:t>
            </a:r>
            <a:r>
              <a:rPr spc="-45" dirty="0"/>
              <a:t> </a:t>
            </a:r>
            <a:r>
              <a:rPr spc="35" dirty="0"/>
              <a:t>extent</a:t>
            </a:r>
            <a:r>
              <a:rPr spc="-45" dirty="0"/>
              <a:t> </a:t>
            </a:r>
            <a:r>
              <a:rPr spc="20" dirty="0"/>
              <a:t>possible  </a:t>
            </a:r>
            <a:endParaRPr lang="en-IN" spc="20" dirty="0"/>
          </a:p>
          <a:p>
            <a:pPr marL="2047875" marR="6350" algn="l">
              <a:lnSpc>
                <a:spcPct val="100000"/>
              </a:lnSpc>
              <a:spcBef>
                <a:spcPts val="125"/>
              </a:spcBef>
            </a:pPr>
            <a:endParaRPr lang="en-IN" spc="20" dirty="0"/>
          </a:p>
          <a:p>
            <a:pPr marL="2047875" marR="6350" algn="l">
              <a:lnSpc>
                <a:spcPct val="100000"/>
              </a:lnSpc>
              <a:spcBef>
                <a:spcPts val="125"/>
              </a:spcBef>
            </a:pPr>
            <a:r>
              <a:rPr spc="35" dirty="0"/>
              <a:t>Word</a:t>
            </a:r>
            <a:r>
              <a:rPr spc="-35" dirty="0"/>
              <a:t> </a:t>
            </a:r>
            <a:r>
              <a:rPr spc="15" dirty="0"/>
              <a:t>of</a:t>
            </a:r>
            <a:r>
              <a:rPr spc="-35" dirty="0"/>
              <a:t> </a:t>
            </a:r>
            <a:r>
              <a:rPr spc="50" dirty="0"/>
              <a:t>mouth</a:t>
            </a:r>
            <a:r>
              <a:rPr spc="-35" dirty="0"/>
              <a:t> </a:t>
            </a:r>
            <a:r>
              <a:rPr spc="114" dirty="0"/>
              <a:t>–</a:t>
            </a:r>
            <a:r>
              <a:rPr spc="-30" dirty="0"/>
              <a:t> </a:t>
            </a:r>
            <a:r>
              <a:rPr spc="45" dirty="0"/>
              <a:t>past</a:t>
            </a:r>
            <a:r>
              <a:rPr spc="-35" dirty="0"/>
              <a:t> </a:t>
            </a:r>
            <a:r>
              <a:rPr spc="35" dirty="0"/>
              <a:t>executed</a:t>
            </a:r>
            <a:r>
              <a:rPr spc="-35" dirty="0"/>
              <a:t> </a:t>
            </a:r>
            <a:r>
              <a:rPr spc="60" dirty="0"/>
              <a:t>mandates</a:t>
            </a:r>
            <a:r>
              <a:rPr spc="-35" dirty="0"/>
              <a:t> </a:t>
            </a:r>
            <a:r>
              <a:rPr spc="50" dirty="0"/>
              <a:t>are</a:t>
            </a:r>
            <a:r>
              <a:rPr spc="-30" dirty="0"/>
              <a:t> </a:t>
            </a:r>
            <a:r>
              <a:rPr spc="95" dirty="0"/>
              <a:t>a</a:t>
            </a:r>
            <a:r>
              <a:rPr spc="-35" dirty="0"/>
              <a:t> </a:t>
            </a:r>
            <a:r>
              <a:rPr spc="35" dirty="0"/>
              <a:t>good</a:t>
            </a:r>
            <a:endParaRPr lang="en-IN" spc="35" dirty="0"/>
          </a:p>
          <a:p>
            <a:pPr marL="2047875" marR="6350" algn="l">
              <a:lnSpc>
                <a:spcPts val="770"/>
              </a:lnSpc>
            </a:pPr>
            <a:r>
              <a:rPr lang="en-IN" spc="30" dirty="0"/>
              <a:t>reference</a:t>
            </a:r>
            <a:r>
              <a:rPr lang="en-IN" spc="-95" dirty="0"/>
              <a:t> </a:t>
            </a:r>
            <a:r>
              <a:rPr lang="en-IN" spc="30" dirty="0"/>
              <a:t>point</a:t>
            </a:r>
          </a:p>
          <a:p>
            <a:pPr marL="2047875" algn="l">
              <a:lnSpc>
                <a:spcPct val="100000"/>
              </a:lnSpc>
              <a:spcBef>
                <a:spcPts val="55"/>
              </a:spcBef>
            </a:pPr>
            <a:endParaRPr sz="1150" dirty="0"/>
          </a:p>
          <a:p>
            <a:pPr marL="2047875" marR="5080" algn="l">
              <a:lnSpc>
                <a:spcPct val="100000"/>
              </a:lnSpc>
            </a:pPr>
            <a:r>
              <a:rPr spc="5" dirty="0"/>
              <a:t>Try</a:t>
            </a:r>
            <a:r>
              <a:rPr spc="-35" dirty="0"/>
              <a:t> </a:t>
            </a:r>
            <a:r>
              <a:rPr spc="30" dirty="0"/>
              <a:t>to</a:t>
            </a:r>
            <a:r>
              <a:rPr spc="-35" dirty="0"/>
              <a:t> </a:t>
            </a:r>
            <a:r>
              <a:rPr spc="15" dirty="0"/>
              <a:t>solve</a:t>
            </a:r>
            <a:r>
              <a:rPr spc="-35" dirty="0"/>
              <a:t> </a:t>
            </a:r>
            <a:r>
              <a:rPr spc="40" dirty="0"/>
              <a:t>the</a:t>
            </a:r>
            <a:r>
              <a:rPr spc="-35" dirty="0"/>
              <a:t> </a:t>
            </a:r>
            <a:r>
              <a:rPr lang="en-IN" spc="20" dirty="0"/>
              <a:t>client’s</a:t>
            </a:r>
            <a:r>
              <a:rPr spc="-35" dirty="0"/>
              <a:t> </a:t>
            </a:r>
            <a:r>
              <a:rPr spc="60" dirty="0"/>
              <a:t>immediate</a:t>
            </a:r>
            <a:r>
              <a:rPr spc="-35" dirty="0"/>
              <a:t> </a:t>
            </a:r>
            <a:r>
              <a:rPr lang="en-IN" spc="35" dirty="0"/>
              <a:t>problems </a:t>
            </a:r>
            <a:endParaRPr spc="3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114312"/>
            <a:ext cx="5852160" cy="3291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4400" y="393979"/>
            <a:ext cx="24237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30" dirty="0">
                <a:solidFill>
                  <a:srgbClr val="FFF5B4"/>
                </a:solidFill>
              </a:rPr>
              <a:t>MASTERING </a:t>
            </a:r>
            <a:r>
              <a:rPr sz="1700" spc="-80" dirty="0">
                <a:solidFill>
                  <a:srgbClr val="FFF5B4"/>
                </a:solidFill>
              </a:rPr>
              <a:t>THE</a:t>
            </a:r>
            <a:r>
              <a:rPr sz="1700" spc="-245" dirty="0">
                <a:solidFill>
                  <a:srgbClr val="FFF5B4"/>
                </a:solidFill>
              </a:rPr>
              <a:t> </a:t>
            </a:r>
            <a:r>
              <a:rPr sz="1700" spc="-20" dirty="0">
                <a:solidFill>
                  <a:srgbClr val="FFF5B4"/>
                </a:solidFill>
              </a:rPr>
              <a:t>GAME</a:t>
            </a:r>
            <a:endParaRPr sz="1700" dirty="0"/>
          </a:p>
        </p:txBody>
      </p:sp>
      <p:sp>
        <p:nvSpPr>
          <p:cNvPr id="4" name="object 4"/>
          <p:cNvSpPr/>
          <p:nvPr/>
        </p:nvSpPr>
        <p:spPr>
          <a:xfrm>
            <a:off x="4237494" y="281216"/>
            <a:ext cx="1602600" cy="408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546" y="533273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3549" y="820470"/>
            <a:ext cx="5427345" cy="1385748"/>
          </a:xfrm>
          <a:custGeom>
            <a:avLst/>
            <a:gdLst/>
            <a:ahLst/>
            <a:cxnLst/>
            <a:rect l="l" t="t" r="r" b="b"/>
            <a:pathLst>
              <a:path w="5427345" h="1276985">
                <a:moveTo>
                  <a:pt x="5427099" y="0"/>
                </a:moveTo>
                <a:lnTo>
                  <a:pt x="0" y="0"/>
                </a:lnTo>
                <a:lnTo>
                  <a:pt x="0" y="1276540"/>
                </a:lnTo>
                <a:lnTo>
                  <a:pt x="5427099" y="1276540"/>
                </a:lnTo>
                <a:lnTo>
                  <a:pt x="5427099" y="0"/>
                </a:lnTo>
                <a:close/>
              </a:path>
            </a:pathLst>
          </a:custGeom>
          <a:solidFill>
            <a:srgbClr val="0819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1214E960-1CF0-7FB2-FFCD-07BE5A6E2577}"/>
              </a:ext>
            </a:extLst>
          </p:cNvPr>
          <p:cNvSpPr/>
          <p:nvPr/>
        </p:nvSpPr>
        <p:spPr>
          <a:xfrm>
            <a:off x="216360" y="820469"/>
            <a:ext cx="5427345" cy="1465503"/>
          </a:xfrm>
          <a:custGeom>
            <a:avLst/>
            <a:gdLst/>
            <a:ahLst/>
            <a:cxnLst/>
            <a:rect l="l" t="t" r="r" b="b"/>
            <a:pathLst>
              <a:path w="5427345" h="1276985">
                <a:moveTo>
                  <a:pt x="5427099" y="0"/>
                </a:moveTo>
                <a:lnTo>
                  <a:pt x="0" y="0"/>
                </a:lnTo>
                <a:lnTo>
                  <a:pt x="0" y="1276540"/>
                </a:lnTo>
                <a:lnTo>
                  <a:pt x="5427099" y="1276540"/>
                </a:lnTo>
                <a:lnTo>
                  <a:pt x="5427099" y="0"/>
                </a:lnTo>
                <a:close/>
              </a:path>
            </a:pathLst>
          </a:custGeom>
          <a:solidFill>
            <a:srgbClr val="081930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1448" y="857707"/>
            <a:ext cx="5297170" cy="11675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IN" sz="1100" b="1" spc="30" dirty="0">
                <a:solidFill>
                  <a:srgbClr val="FFFBDD"/>
                </a:solidFill>
                <a:latin typeface="Arial"/>
                <a:cs typeface="Arial"/>
              </a:rPr>
              <a:t>UPCOMING BUSINESS OPPORTUNITIES</a:t>
            </a:r>
            <a:endParaRPr sz="1100" dirty="0">
              <a:latin typeface="Arial"/>
              <a:cs typeface="Arial"/>
            </a:endParaRPr>
          </a:p>
          <a:p>
            <a:pPr marL="242570" marR="5080" indent="-228600">
              <a:lnSpc>
                <a:spcPct val="146800"/>
              </a:lnSpc>
              <a:spcBef>
                <a:spcPts val="405"/>
              </a:spcBef>
              <a:buFont typeface="+mj-lt"/>
              <a:buAutoNum type="arabicPeriod"/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IBC </a:t>
            </a:r>
            <a:r>
              <a:rPr lang="en-IN" sz="800" b="1" spc="2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Debtors </a:t>
            </a:r>
            <a:r>
              <a:rPr sz="800" b="1" spc="25" dirty="0">
                <a:solidFill>
                  <a:srgbClr val="FFFFFF"/>
                </a:solidFill>
                <a:latin typeface="Arial"/>
                <a:cs typeface="Arial"/>
              </a:rPr>
              <a:t>realisation, Arbitration </a:t>
            </a:r>
            <a:r>
              <a:rPr sz="800" b="1" spc="30" dirty="0">
                <a:solidFill>
                  <a:srgbClr val="FFFFFF"/>
                </a:solidFill>
                <a:latin typeface="Arial"/>
                <a:cs typeface="Arial"/>
              </a:rPr>
              <a:t>purchase, Incentive 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800" b="1" spc="35" dirty="0">
                <a:solidFill>
                  <a:srgbClr val="FFFFFF"/>
                </a:solidFill>
                <a:latin typeface="Arial"/>
                <a:cs typeface="Arial"/>
              </a:rPr>
              <a:t>central </a:t>
            </a:r>
            <a:r>
              <a:rPr sz="800" b="1" spc="6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800" b="1" spc="45" dirty="0">
                <a:solidFill>
                  <a:srgbClr val="FFFFFF"/>
                </a:solidFill>
                <a:latin typeface="Arial"/>
                <a:cs typeface="Arial"/>
              </a:rPr>
              <a:t>state </a:t>
            </a:r>
            <a:r>
              <a:rPr sz="800" b="1" spc="25" dirty="0">
                <a:solidFill>
                  <a:srgbClr val="FFFFFF"/>
                </a:solidFill>
                <a:latin typeface="Arial"/>
                <a:cs typeface="Arial"/>
              </a:rPr>
              <a:t>govt.  </a:t>
            </a:r>
            <a:endParaRPr lang="en-IN" sz="800" b="1" spc="2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42570" marR="5080" indent="-228600">
              <a:lnSpc>
                <a:spcPct val="146800"/>
              </a:lnSpc>
              <a:spcBef>
                <a:spcPts val="405"/>
              </a:spcBef>
              <a:buFont typeface="+mj-lt"/>
              <a:buAutoNum type="arabicPeriod"/>
            </a:pP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Advising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45" dirty="0">
                <a:solidFill>
                  <a:srgbClr val="FFFFFF"/>
                </a:solidFill>
                <a:latin typeface="Arial"/>
                <a:cs typeface="Arial"/>
              </a:rPr>
              <a:t>companies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purchase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stressed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FFFFFF"/>
                </a:solidFill>
                <a:latin typeface="Arial"/>
                <a:cs typeface="Arial"/>
              </a:rPr>
              <a:t>assets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114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(credential,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assets,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loss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5" dirty="0">
                <a:solidFill>
                  <a:srgbClr val="FFFFFF"/>
                </a:solidFill>
                <a:latin typeface="Arial"/>
                <a:cs typeface="Arial"/>
              </a:rPr>
              <a:t>making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FFFFFF"/>
                </a:solidFill>
                <a:latin typeface="Arial"/>
                <a:cs typeface="Arial"/>
              </a:rPr>
              <a:t>companies,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FFFFFF"/>
                </a:solidFill>
                <a:latin typeface="Arial"/>
                <a:cs typeface="Arial"/>
              </a:rPr>
              <a:t>scrap,  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listed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FFFFFF"/>
                </a:solidFill>
                <a:latin typeface="Arial"/>
                <a:cs typeface="Arial"/>
              </a:rPr>
              <a:t>entites).</a:t>
            </a:r>
            <a:endParaRPr sz="800" dirty="0">
              <a:latin typeface="Arial"/>
              <a:cs typeface="Arial"/>
            </a:endParaRPr>
          </a:p>
          <a:p>
            <a:pPr marL="242570" marR="1044575" indent="-228600">
              <a:lnSpc>
                <a:spcPct val="146800"/>
              </a:lnSpc>
              <a:buFont typeface="+mj-lt"/>
              <a:buAutoNum type="arabicPeriod"/>
            </a:pP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side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FFFFFF"/>
                </a:solidFill>
                <a:latin typeface="Arial"/>
                <a:cs typeface="Arial"/>
              </a:rPr>
              <a:t>deal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FFFFFF"/>
                </a:solidFill>
                <a:latin typeface="Arial"/>
                <a:cs typeface="Arial"/>
              </a:rPr>
              <a:t>know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best.</a:t>
            </a:r>
            <a:endParaRPr lang="en-IN" sz="800" b="1" spc="2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42570" marR="1044575" indent="-228600">
              <a:lnSpc>
                <a:spcPct val="146800"/>
              </a:lnSpc>
              <a:buFont typeface="+mj-lt"/>
              <a:buAutoNum type="arabicPeriod"/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314F9C50-089F-D082-6C3C-85B29CC394EB}"/>
              </a:ext>
            </a:extLst>
          </p:cNvPr>
          <p:cNvSpPr txBox="1"/>
          <p:nvPr/>
        </p:nvSpPr>
        <p:spPr>
          <a:xfrm>
            <a:off x="248882" y="2321432"/>
            <a:ext cx="5427345" cy="969496"/>
          </a:xfrm>
          <a:prstGeom prst="rect">
            <a:avLst/>
          </a:prstGeom>
          <a:solidFill>
            <a:srgbClr val="081930">
              <a:alpha val="79998"/>
            </a:srgbClr>
          </a:solidFill>
        </p:spPr>
        <p:txBody>
          <a:bodyPr vert="horz" wrap="square" lIns="0" tIns="38100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300"/>
              </a:spcBef>
            </a:pPr>
            <a:endParaRPr lang="en-IN" sz="800" dirty="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  <a:spcBef>
                <a:spcPts val="300"/>
              </a:spcBef>
            </a:pPr>
            <a:endParaRPr lang="en-IN" sz="800" dirty="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  <a:spcBef>
                <a:spcPts val="300"/>
              </a:spcBef>
            </a:pPr>
            <a:endParaRPr lang="en-IN" sz="800" dirty="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  <a:spcBef>
                <a:spcPts val="300"/>
              </a:spcBef>
            </a:pPr>
            <a:endParaRPr lang="en-IN" sz="800" dirty="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  <a:spcBef>
                <a:spcPts val="300"/>
              </a:spcBef>
            </a:pPr>
            <a:endParaRPr lang="en-IN" sz="800" dirty="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  <a:spcBef>
                <a:spcPts val="300"/>
              </a:spcBef>
            </a:pP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549" y="1914525"/>
            <a:ext cx="5452678" cy="819840"/>
          </a:xfrm>
          <a:prstGeom prst="rect">
            <a:avLst/>
          </a:prstGeom>
          <a:solidFill>
            <a:srgbClr val="081930">
              <a:alpha val="79998"/>
            </a:srgbClr>
          </a:solidFill>
        </p:spPr>
        <p:txBody>
          <a:bodyPr vert="horz" wrap="square" lIns="0" tIns="38100" rIns="0" bIns="0" rtlCol="0">
            <a:spAutoFit/>
          </a:bodyPr>
          <a:lstStyle/>
          <a:p>
            <a:pPr marL="300355" marR="807720" indent="-228600">
              <a:lnSpc>
                <a:spcPct val="146800"/>
              </a:lnSpc>
              <a:spcBef>
                <a:spcPts val="400"/>
              </a:spcBef>
              <a:buFont typeface="+mj-lt"/>
              <a:buAutoNum type="arabicPeriod" startAt="4"/>
            </a:pP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banking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15" dirty="0">
                <a:solidFill>
                  <a:srgbClr val="FFFFFF"/>
                </a:solidFill>
                <a:latin typeface="Arial"/>
                <a:cs typeface="Arial"/>
              </a:rPr>
              <a:t>Scout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35" dirty="0">
                <a:solidFill>
                  <a:srgbClr val="FFFFFF"/>
                </a:solidFill>
                <a:latin typeface="Arial"/>
                <a:cs typeface="Arial"/>
              </a:rPr>
              <a:t>deals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5" dirty="0">
                <a:solidFill>
                  <a:srgbClr val="FFFFFF"/>
                </a:solidFill>
                <a:latin typeface="Arial"/>
                <a:cs typeface="Arial"/>
              </a:rPr>
              <a:t>speciﬁc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30" dirty="0">
                <a:solidFill>
                  <a:srgbClr val="FFFFFF"/>
                </a:solidFill>
                <a:latin typeface="Arial"/>
                <a:cs typeface="Arial"/>
              </a:rPr>
              <a:t>credit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FFFFFF"/>
                </a:solidFill>
                <a:latin typeface="Arial"/>
                <a:cs typeface="Arial"/>
              </a:rPr>
              <a:t>funds/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20" dirty="0">
                <a:solidFill>
                  <a:srgbClr val="FFFFFF"/>
                </a:solidFill>
                <a:latin typeface="Arial"/>
                <a:cs typeface="Arial"/>
              </a:rPr>
              <a:t>NBFCs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20" dirty="0">
                <a:solidFill>
                  <a:srgbClr val="FFFFFF"/>
                </a:solidFill>
                <a:latin typeface="Arial"/>
                <a:cs typeface="Arial"/>
              </a:rPr>
              <a:t>looking</a:t>
            </a:r>
            <a:r>
              <a:rPr sz="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for. </a:t>
            </a:r>
            <a:endParaRPr lang="en-IN" sz="800" b="1" spc="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00355" marR="807720" indent="-228600">
              <a:lnSpc>
                <a:spcPct val="146800"/>
              </a:lnSpc>
              <a:spcBef>
                <a:spcPts val="400"/>
              </a:spcBef>
              <a:buFont typeface="+mj-lt"/>
              <a:buAutoNum type="arabicPeriod" startAt="4"/>
            </a:pPr>
            <a:r>
              <a:rPr sz="800" b="1" spc="-35" dirty="0">
                <a:solidFill>
                  <a:srgbClr val="FFFFFF"/>
                </a:solidFill>
                <a:latin typeface="Arial"/>
                <a:cs typeface="Arial"/>
              </a:rPr>
              <a:t>SME </a:t>
            </a:r>
            <a:r>
              <a:rPr sz="800" b="1" spc="40" dirty="0">
                <a:solidFill>
                  <a:srgbClr val="FFFFFF"/>
                </a:solidFill>
                <a:latin typeface="Arial"/>
                <a:cs typeface="Arial"/>
              </a:rPr>
              <a:t>exchange</a:t>
            </a:r>
            <a:endParaRPr sz="800" dirty="0">
              <a:latin typeface="Arial"/>
              <a:cs typeface="Arial"/>
            </a:endParaRPr>
          </a:p>
          <a:p>
            <a:pPr marL="300355" indent="-228600">
              <a:lnSpc>
                <a:spcPct val="100000"/>
              </a:lnSpc>
              <a:spcBef>
                <a:spcPts val="450"/>
              </a:spcBef>
              <a:buFont typeface="+mj-lt"/>
              <a:buAutoNum type="arabicPeriod" startAt="4"/>
            </a:pPr>
            <a:r>
              <a:rPr sz="800" b="1" spc="-15" dirty="0">
                <a:solidFill>
                  <a:srgbClr val="FFFFFF"/>
                </a:solidFill>
                <a:latin typeface="Arial"/>
                <a:cs typeface="Arial"/>
              </a:rPr>
              <a:t>MSME</a:t>
            </a:r>
            <a:r>
              <a:rPr sz="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0" dirty="0">
                <a:solidFill>
                  <a:srgbClr val="FFFFFF"/>
                </a:solidFill>
                <a:latin typeface="Arial"/>
                <a:cs typeface="Arial"/>
              </a:rPr>
              <a:t>REIT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" y="114312"/>
            <a:ext cx="5852160" cy="3291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IN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4966" y="349364"/>
            <a:ext cx="2183130" cy="296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50" spc="70" dirty="0">
                <a:solidFill>
                  <a:srgbClr val="000000"/>
                </a:solidFill>
              </a:rPr>
              <a:t>Your </a:t>
            </a:r>
            <a:r>
              <a:rPr sz="1750" spc="45" dirty="0">
                <a:solidFill>
                  <a:srgbClr val="000000"/>
                </a:solidFill>
              </a:rPr>
              <a:t>Belief</a:t>
            </a:r>
            <a:r>
              <a:rPr sz="1750" spc="-335" dirty="0">
                <a:solidFill>
                  <a:srgbClr val="000000"/>
                </a:solidFill>
              </a:rPr>
              <a:t> </a:t>
            </a:r>
            <a:r>
              <a:rPr sz="1750" spc="110" dirty="0">
                <a:solidFill>
                  <a:srgbClr val="000000"/>
                </a:solidFill>
              </a:rPr>
              <a:t>System</a:t>
            </a:r>
            <a:endParaRPr sz="1750" dirty="0"/>
          </a:p>
        </p:txBody>
      </p:sp>
      <p:sp>
        <p:nvSpPr>
          <p:cNvPr id="4" name="object 4"/>
          <p:cNvSpPr/>
          <p:nvPr/>
        </p:nvSpPr>
        <p:spPr>
          <a:xfrm>
            <a:off x="486319" y="265277"/>
            <a:ext cx="1602601" cy="408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1371" y="517334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F7D791-F9BD-3C67-FF43-46EEE712E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7" y="1093026"/>
            <a:ext cx="1091845" cy="1091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9BC8C6-88F6-611A-0372-4A2A2F3D3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58" y="811839"/>
            <a:ext cx="1305624" cy="868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40DEF8-F850-63CD-D0CD-EE2D53E97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58" y="1680672"/>
            <a:ext cx="959932" cy="1198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442C16-1A9A-21CC-2C06-B170B638B5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50" y="2113569"/>
            <a:ext cx="1505437" cy="844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EFBE9BA-21E0-4582-AC87-433DB81B0A31}"/>
              </a:ext>
            </a:extLst>
          </p:cNvPr>
          <p:cNvSpPr/>
          <p:nvPr/>
        </p:nvSpPr>
        <p:spPr>
          <a:xfrm>
            <a:off x="-180981" y="2147420"/>
            <a:ext cx="22117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Biggest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9ADF80-AA58-A3F5-3C55-CC79437F8C13}"/>
              </a:ext>
            </a:extLst>
          </p:cNvPr>
          <p:cNvSpPr/>
          <p:nvPr/>
        </p:nvSpPr>
        <p:spPr>
          <a:xfrm>
            <a:off x="1221444" y="1149075"/>
            <a:ext cx="22117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Smartest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35AB09-1C5B-BC45-2D06-08F3D8144277}"/>
              </a:ext>
            </a:extLst>
          </p:cNvPr>
          <p:cNvSpPr/>
          <p:nvPr/>
        </p:nvSpPr>
        <p:spPr>
          <a:xfrm>
            <a:off x="2765090" y="1620127"/>
            <a:ext cx="22117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Strongest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1EBBF7-427D-550C-55E9-4DD304FAFE7A}"/>
              </a:ext>
            </a:extLst>
          </p:cNvPr>
          <p:cNvSpPr/>
          <p:nvPr/>
        </p:nvSpPr>
        <p:spPr>
          <a:xfrm>
            <a:off x="4248523" y="1699177"/>
            <a:ext cx="22117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Fastest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DE9A2C-6599-821B-1873-FB0B08E0A4E1}"/>
              </a:ext>
            </a:extLst>
          </p:cNvPr>
          <p:cNvSpPr/>
          <p:nvPr/>
        </p:nvSpPr>
        <p:spPr>
          <a:xfrm>
            <a:off x="973163" y="2957869"/>
            <a:ext cx="39693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But the king of the jungle is …</a:t>
            </a:r>
          </a:p>
        </p:txBody>
      </p:sp>
    </p:spTree>
    <p:extLst>
      <p:ext uri="{BB962C8B-B14F-4D97-AF65-F5344CB8AC3E}">
        <p14:creationId xmlns:p14="http://schemas.microsoft.com/office/powerpoint/2010/main" val="164628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1072" y="281698"/>
            <a:ext cx="2628265" cy="3137535"/>
            <a:chOff x="3351072" y="281698"/>
            <a:chExt cx="2628265" cy="3137535"/>
          </a:xfrm>
        </p:grpSpPr>
        <p:sp>
          <p:nvSpPr>
            <p:cNvPr id="3" name="object 3"/>
            <p:cNvSpPr/>
            <p:nvPr/>
          </p:nvSpPr>
          <p:spPr>
            <a:xfrm>
              <a:off x="3351072" y="281698"/>
              <a:ext cx="2615565" cy="3124835"/>
            </a:xfrm>
            <a:custGeom>
              <a:avLst/>
              <a:gdLst/>
              <a:ahLst/>
              <a:cxnLst/>
              <a:rect l="l" t="t" r="r" b="b"/>
              <a:pathLst>
                <a:path w="2615565" h="3124835">
                  <a:moveTo>
                    <a:pt x="2085987" y="0"/>
                  </a:moveTo>
                  <a:lnTo>
                    <a:pt x="2037441" y="553"/>
                  </a:lnTo>
                  <a:lnTo>
                    <a:pt x="1989166" y="2207"/>
                  </a:lnTo>
                  <a:lnTo>
                    <a:pt x="1941174" y="4948"/>
                  </a:lnTo>
                  <a:lnTo>
                    <a:pt x="1893479" y="8764"/>
                  </a:lnTo>
                  <a:lnTo>
                    <a:pt x="1846090" y="13645"/>
                  </a:lnTo>
                  <a:lnTo>
                    <a:pt x="1799022" y="19576"/>
                  </a:lnTo>
                  <a:lnTo>
                    <a:pt x="1752285" y="26548"/>
                  </a:lnTo>
                  <a:lnTo>
                    <a:pt x="1705892" y="34547"/>
                  </a:lnTo>
                  <a:lnTo>
                    <a:pt x="1659854" y="43561"/>
                  </a:lnTo>
                  <a:lnTo>
                    <a:pt x="1614184" y="53580"/>
                  </a:lnTo>
                  <a:lnTo>
                    <a:pt x="1568894" y="64590"/>
                  </a:lnTo>
                  <a:lnTo>
                    <a:pt x="1523995" y="76579"/>
                  </a:lnTo>
                  <a:lnTo>
                    <a:pt x="1479500" y="89536"/>
                  </a:lnTo>
                  <a:lnTo>
                    <a:pt x="1435420" y="103449"/>
                  </a:lnTo>
                  <a:lnTo>
                    <a:pt x="1391768" y="118305"/>
                  </a:lnTo>
                  <a:lnTo>
                    <a:pt x="1348556" y="134093"/>
                  </a:lnTo>
                  <a:lnTo>
                    <a:pt x="1305795" y="150801"/>
                  </a:lnTo>
                  <a:lnTo>
                    <a:pt x="1263498" y="168416"/>
                  </a:lnTo>
                  <a:lnTo>
                    <a:pt x="1221677" y="186926"/>
                  </a:lnTo>
                  <a:lnTo>
                    <a:pt x="1180343" y="206321"/>
                  </a:lnTo>
                  <a:lnTo>
                    <a:pt x="1139509" y="226587"/>
                  </a:lnTo>
                  <a:lnTo>
                    <a:pt x="1099186" y="247712"/>
                  </a:lnTo>
                  <a:lnTo>
                    <a:pt x="1059387" y="269685"/>
                  </a:lnTo>
                  <a:lnTo>
                    <a:pt x="1020124" y="292494"/>
                  </a:lnTo>
                  <a:lnTo>
                    <a:pt x="981408" y="316126"/>
                  </a:lnTo>
                  <a:lnTo>
                    <a:pt x="943252" y="340570"/>
                  </a:lnTo>
                  <a:lnTo>
                    <a:pt x="905667" y="365814"/>
                  </a:lnTo>
                  <a:lnTo>
                    <a:pt x="868666" y="391845"/>
                  </a:lnTo>
                  <a:lnTo>
                    <a:pt x="832261" y="418652"/>
                  </a:lnTo>
                  <a:lnTo>
                    <a:pt x="796463" y="446223"/>
                  </a:lnTo>
                  <a:lnTo>
                    <a:pt x="761285" y="474545"/>
                  </a:lnTo>
                  <a:lnTo>
                    <a:pt x="726738" y="503606"/>
                  </a:lnTo>
                  <a:lnTo>
                    <a:pt x="692835" y="533396"/>
                  </a:lnTo>
                  <a:lnTo>
                    <a:pt x="659588" y="563900"/>
                  </a:lnTo>
                  <a:lnTo>
                    <a:pt x="627008" y="595109"/>
                  </a:lnTo>
                  <a:lnTo>
                    <a:pt x="595108" y="627009"/>
                  </a:lnTo>
                  <a:lnTo>
                    <a:pt x="563900" y="659589"/>
                  </a:lnTo>
                  <a:lnTo>
                    <a:pt x="533395" y="692836"/>
                  </a:lnTo>
                  <a:lnTo>
                    <a:pt x="503606" y="726739"/>
                  </a:lnTo>
                  <a:lnTo>
                    <a:pt x="474544" y="761286"/>
                  </a:lnTo>
                  <a:lnTo>
                    <a:pt x="446222" y="796464"/>
                  </a:lnTo>
                  <a:lnTo>
                    <a:pt x="418652" y="832262"/>
                  </a:lnTo>
                  <a:lnTo>
                    <a:pt x="391845" y="868667"/>
                  </a:lnTo>
                  <a:lnTo>
                    <a:pt x="365814" y="905668"/>
                  </a:lnTo>
                  <a:lnTo>
                    <a:pt x="340570" y="943253"/>
                  </a:lnTo>
                  <a:lnTo>
                    <a:pt x="316126" y="981409"/>
                  </a:lnTo>
                  <a:lnTo>
                    <a:pt x="292494" y="1020125"/>
                  </a:lnTo>
                  <a:lnTo>
                    <a:pt x="269685" y="1059389"/>
                  </a:lnTo>
                  <a:lnTo>
                    <a:pt x="247712" y="1099188"/>
                  </a:lnTo>
                  <a:lnTo>
                    <a:pt x="226586" y="1139510"/>
                  </a:lnTo>
                  <a:lnTo>
                    <a:pt x="206321" y="1180345"/>
                  </a:lnTo>
                  <a:lnTo>
                    <a:pt x="186926" y="1221679"/>
                  </a:lnTo>
                  <a:lnTo>
                    <a:pt x="168416" y="1263500"/>
                  </a:lnTo>
                  <a:lnTo>
                    <a:pt x="150800" y="1305798"/>
                  </a:lnTo>
                  <a:lnTo>
                    <a:pt x="134093" y="1348558"/>
                  </a:lnTo>
                  <a:lnTo>
                    <a:pt x="118305" y="1391771"/>
                  </a:lnTo>
                  <a:lnTo>
                    <a:pt x="103449" y="1435423"/>
                  </a:lnTo>
                  <a:lnTo>
                    <a:pt x="89536" y="1479503"/>
                  </a:lnTo>
                  <a:lnTo>
                    <a:pt x="76579" y="1523998"/>
                  </a:lnTo>
                  <a:lnTo>
                    <a:pt x="64590" y="1568897"/>
                  </a:lnTo>
                  <a:lnTo>
                    <a:pt x="53580" y="1614187"/>
                  </a:lnTo>
                  <a:lnTo>
                    <a:pt x="43561" y="1659858"/>
                  </a:lnTo>
                  <a:lnTo>
                    <a:pt x="34547" y="1705895"/>
                  </a:lnTo>
                  <a:lnTo>
                    <a:pt x="26548" y="1752289"/>
                  </a:lnTo>
                  <a:lnTo>
                    <a:pt x="19576" y="1799026"/>
                  </a:lnTo>
                  <a:lnTo>
                    <a:pt x="13645" y="1846095"/>
                  </a:lnTo>
                  <a:lnTo>
                    <a:pt x="8764" y="1893483"/>
                  </a:lnTo>
                  <a:lnTo>
                    <a:pt x="4948" y="1941179"/>
                  </a:lnTo>
                  <a:lnTo>
                    <a:pt x="2207" y="1989170"/>
                  </a:lnTo>
                  <a:lnTo>
                    <a:pt x="553" y="2037445"/>
                  </a:lnTo>
                  <a:lnTo>
                    <a:pt x="0" y="2085992"/>
                  </a:lnTo>
                  <a:lnTo>
                    <a:pt x="553" y="2134539"/>
                  </a:lnTo>
                  <a:lnTo>
                    <a:pt x="2207" y="2182814"/>
                  </a:lnTo>
                  <a:lnTo>
                    <a:pt x="4948" y="2230806"/>
                  </a:lnTo>
                  <a:lnTo>
                    <a:pt x="8764" y="2278502"/>
                  </a:lnTo>
                  <a:lnTo>
                    <a:pt x="13645" y="2325890"/>
                  </a:lnTo>
                  <a:lnTo>
                    <a:pt x="19576" y="2372959"/>
                  </a:lnTo>
                  <a:lnTo>
                    <a:pt x="26548" y="2419696"/>
                  </a:lnTo>
                  <a:lnTo>
                    <a:pt x="34547" y="2466089"/>
                  </a:lnTo>
                  <a:lnTo>
                    <a:pt x="43561" y="2512127"/>
                  </a:lnTo>
                  <a:lnTo>
                    <a:pt x="53580" y="2557797"/>
                  </a:lnTo>
                  <a:lnTo>
                    <a:pt x="64590" y="2603088"/>
                  </a:lnTo>
                  <a:lnTo>
                    <a:pt x="76579" y="2647987"/>
                  </a:lnTo>
                  <a:lnTo>
                    <a:pt x="89536" y="2692482"/>
                  </a:lnTo>
                  <a:lnTo>
                    <a:pt x="103449" y="2736562"/>
                  </a:lnTo>
                  <a:lnTo>
                    <a:pt x="118305" y="2780214"/>
                  </a:lnTo>
                  <a:lnTo>
                    <a:pt x="134093" y="2823427"/>
                  </a:lnTo>
                  <a:lnTo>
                    <a:pt x="150800" y="2866187"/>
                  </a:lnTo>
                  <a:lnTo>
                    <a:pt x="168416" y="2908485"/>
                  </a:lnTo>
                  <a:lnTo>
                    <a:pt x="186926" y="2950306"/>
                  </a:lnTo>
                  <a:lnTo>
                    <a:pt x="206321" y="2991640"/>
                  </a:lnTo>
                  <a:lnTo>
                    <a:pt x="226586" y="3032474"/>
                  </a:lnTo>
                  <a:lnTo>
                    <a:pt x="247712" y="3072797"/>
                  </a:lnTo>
                  <a:lnTo>
                    <a:pt x="269685" y="3112596"/>
                  </a:lnTo>
                  <a:lnTo>
                    <a:pt x="276568" y="3124445"/>
                  </a:lnTo>
                  <a:lnTo>
                    <a:pt x="2615374" y="67871"/>
                  </a:lnTo>
                  <a:lnTo>
                    <a:pt x="2557795" y="53580"/>
                  </a:lnTo>
                  <a:lnTo>
                    <a:pt x="2512124" y="43561"/>
                  </a:lnTo>
                  <a:lnTo>
                    <a:pt x="2466086" y="34547"/>
                  </a:lnTo>
                  <a:lnTo>
                    <a:pt x="2419693" y="26548"/>
                  </a:lnTo>
                  <a:lnTo>
                    <a:pt x="2372955" y="19576"/>
                  </a:lnTo>
                  <a:lnTo>
                    <a:pt x="2325886" y="13645"/>
                  </a:lnTo>
                  <a:lnTo>
                    <a:pt x="2278498" y="8764"/>
                  </a:lnTo>
                  <a:lnTo>
                    <a:pt x="2230802" y="4948"/>
                  </a:lnTo>
                  <a:lnTo>
                    <a:pt x="2182810" y="2207"/>
                  </a:lnTo>
                  <a:lnTo>
                    <a:pt x="2134534" y="553"/>
                  </a:lnTo>
                  <a:lnTo>
                    <a:pt x="2085987" y="0"/>
                  </a:lnTo>
                  <a:close/>
                </a:path>
              </a:pathLst>
            </a:custGeom>
            <a:solidFill>
              <a:srgbClr val="E7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62528" y="948372"/>
              <a:ext cx="2503919" cy="24577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62506" y="948380"/>
              <a:ext cx="2504440" cy="2458085"/>
            </a:xfrm>
            <a:custGeom>
              <a:avLst/>
              <a:gdLst/>
              <a:ahLst/>
              <a:cxnLst/>
              <a:rect l="l" t="t" r="r" b="b"/>
              <a:pathLst>
                <a:path w="2504440" h="2458085">
                  <a:moveTo>
                    <a:pt x="1630564" y="0"/>
                  </a:moveTo>
                  <a:lnTo>
                    <a:pt x="1678641" y="695"/>
                  </a:lnTo>
                  <a:lnTo>
                    <a:pt x="1726372" y="2767"/>
                  </a:lnTo>
                  <a:lnTo>
                    <a:pt x="1773739" y="6199"/>
                  </a:lnTo>
                  <a:lnTo>
                    <a:pt x="1820722" y="10970"/>
                  </a:lnTo>
                  <a:lnTo>
                    <a:pt x="1867302" y="17061"/>
                  </a:lnTo>
                  <a:lnTo>
                    <a:pt x="1913461" y="24453"/>
                  </a:lnTo>
                  <a:lnTo>
                    <a:pt x="1959179" y="33127"/>
                  </a:lnTo>
                  <a:lnTo>
                    <a:pt x="2004436" y="43064"/>
                  </a:lnTo>
                  <a:lnTo>
                    <a:pt x="2049215" y="54245"/>
                  </a:lnTo>
                  <a:lnTo>
                    <a:pt x="2093495" y="66651"/>
                  </a:lnTo>
                  <a:lnTo>
                    <a:pt x="2137258" y="80262"/>
                  </a:lnTo>
                  <a:lnTo>
                    <a:pt x="2180484" y="95059"/>
                  </a:lnTo>
                  <a:lnTo>
                    <a:pt x="2223155" y="111024"/>
                  </a:lnTo>
                  <a:lnTo>
                    <a:pt x="2265251" y="128138"/>
                  </a:lnTo>
                  <a:lnTo>
                    <a:pt x="2306753" y="146380"/>
                  </a:lnTo>
                  <a:lnTo>
                    <a:pt x="2347642" y="165732"/>
                  </a:lnTo>
                  <a:lnTo>
                    <a:pt x="2387899" y="186176"/>
                  </a:lnTo>
                  <a:lnTo>
                    <a:pt x="2427505" y="207691"/>
                  </a:lnTo>
                  <a:lnTo>
                    <a:pt x="2466441" y="230258"/>
                  </a:lnTo>
                  <a:lnTo>
                    <a:pt x="2503940" y="253398"/>
                  </a:lnTo>
                </a:path>
                <a:path w="2504440" h="2458085">
                  <a:moveTo>
                    <a:pt x="225227" y="2457763"/>
                  </a:moveTo>
                  <a:lnTo>
                    <a:pt x="186176" y="2387901"/>
                  </a:lnTo>
                  <a:lnTo>
                    <a:pt x="165732" y="2347644"/>
                  </a:lnTo>
                  <a:lnTo>
                    <a:pt x="146380" y="2306755"/>
                  </a:lnTo>
                  <a:lnTo>
                    <a:pt x="128138" y="2265252"/>
                  </a:lnTo>
                  <a:lnTo>
                    <a:pt x="111024" y="2223156"/>
                  </a:lnTo>
                  <a:lnTo>
                    <a:pt x="95059" y="2180485"/>
                  </a:lnTo>
                  <a:lnTo>
                    <a:pt x="80262" y="2137259"/>
                  </a:lnTo>
                  <a:lnTo>
                    <a:pt x="66651" y="2093496"/>
                  </a:lnTo>
                  <a:lnTo>
                    <a:pt x="54245" y="2049215"/>
                  </a:lnTo>
                  <a:lnTo>
                    <a:pt x="43064" y="2004437"/>
                  </a:lnTo>
                  <a:lnTo>
                    <a:pt x="33127" y="1959179"/>
                  </a:lnTo>
                  <a:lnTo>
                    <a:pt x="24453" y="1913461"/>
                  </a:lnTo>
                  <a:lnTo>
                    <a:pt x="17061" y="1867302"/>
                  </a:lnTo>
                  <a:lnTo>
                    <a:pt x="10970" y="1820722"/>
                  </a:lnTo>
                  <a:lnTo>
                    <a:pt x="6199" y="1773739"/>
                  </a:lnTo>
                  <a:lnTo>
                    <a:pt x="2767" y="1726372"/>
                  </a:lnTo>
                  <a:lnTo>
                    <a:pt x="695" y="1678641"/>
                  </a:lnTo>
                  <a:lnTo>
                    <a:pt x="0" y="1630564"/>
                  </a:lnTo>
                  <a:lnTo>
                    <a:pt x="695" y="1582487"/>
                  </a:lnTo>
                  <a:lnTo>
                    <a:pt x="2767" y="1534756"/>
                  </a:lnTo>
                  <a:lnTo>
                    <a:pt x="6199" y="1487389"/>
                  </a:lnTo>
                  <a:lnTo>
                    <a:pt x="10970" y="1440406"/>
                  </a:lnTo>
                  <a:lnTo>
                    <a:pt x="17061" y="1393826"/>
                  </a:lnTo>
                  <a:lnTo>
                    <a:pt x="24453" y="1347667"/>
                  </a:lnTo>
                  <a:lnTo>
                    <a:pt x="33127" y="1301949"/>
                  </a:lnTo>
                  <a:lnTo>
                    <a:pt x="43064" y="1256691"/>
                  </a:lnTo>
                  <a:lnTo>
                    <a:pt x="54245" y="1211913"/>
                  </a:lnTo>
                  <a:lnTo>
                    <a:pt x="66651" y="1167632"/>
                  </a:lnTo>
                  <a:lnTo>
                    <a:pt x="80262" y="1123869"/>
                  </a:lnTo>
                  <a:lnTo>
                    <a:pt x="95059" y="1080643"/>
                  </a:lnTo>
                  <a:lnTo>
                    <a:pt x="111024" y="1037972"/>
                  </a:lnTo>
                  <a:lnTo>
                    <a:pt x="128138" y="995876"/>
                  </a:lnTo>
                  <a:lnTo>
                    <a:pt x="146380" y="954373"/>
                  </a:lnTo>
                  <a:lnTo>
                    <a:pt x="165732" y="913484"/>
                  </a:lnTo>
                  <a:lnTo>
                    <a:pt x="186176" y="873227"/>
                  </a:lnTo>
                  <a:lnTo>
                    <a:pt x="207691" y="833621"/>
                  </a:lnTo>
                  <a:lnTo>
                    <a:pt x="230258" y="794685"/>
                  </a:lnTo>
                  <a:lnTo>
                    <a:pt x="253859" y="756439"/>
                  </a:lnTo>
                  <a:lnTo>
                    <a:pt x="278475" y="718901"/>
                  </a:lnTo>
                  <a:lnTo>
                    <a:pt x="304086" y="682091"/>
                  </a:lnTo>
                  <a:lnTo>
                    <a:pt x="330673" y="646027"/>
                  </a:lnTo>
                  <a:lnTo>
                    <a:pt x="358217" y="610730"/>
                  </a:lnTo>
                  <a:lnTo>
                    <a:pt x="386699" y="576218"/>
                  </a:lnTo>
                  <a:lnTo>
                    <a:pt x="416100" y="542509"/>
                  </a:lnTo>
                  <a:lnTo>
                    <a:pt x="446400" y="509624"/>
                  </a:lnTo>
                  <a:lnTo>
                    <a:pt x="477582" y="477582"/>
                  </a:lnTo>
                  <a:lnTo>
                    <a:pt x="509624" y="446400"/>
                  </a:lnTo>
                  <a:lnTo>
                    <a:pt x="542509" y="416100"/>
                  </a:lnTo>
                  <a:lnTo>
                    <a:pt x="576218" y="386699"/>
                  </a:lnTo>
                  <a:lnTo>
                    <a:pt x="610730" y="358217"/>
                  </a:lnTo>
                  <a:lnTo>
                    <a:pt x="646027" y="330673"/>
                  </a:lnTo>
                  <a:lnTo>
                    <a:pt x="682091" y="304086"/>
                  </a:lnTo>
                  <a:lnTo>
                    <a:pt x="718901" y="278475"/>
                  </a:lnTo>
                  <a:lnTo>
                    <a:pt x="756439" y="253859"/>
                  </a:lnTo>
                  <a:lnTo>
                    <a:pt x="794685" y="230258"/>
                  </a:lnTo>
                  <a:lnTo>
                    <a:pt x="833621" y="207691"/>
                  </a:lnTo>
                  <a:lnTo>
                    <a:pt x="873227" y="186176"/>
                  </a:lnTo>
                  <a:lnTo>
                    <a:pt x="913484" y="165732"/>
                  </a:lnTo>
                  <a:lnTo>
                    <a:pt x="954373" y="146380"/>
                  </a:lnTo>
                  <a:lnTo>
                    <a:pt x="995876" y="128138"/>
                  </a:lnTo>
                  <a:lnTo>
                    <a:pt x="1037972" y="111024"/>
                  </a:lnTo>
                  <a:lnTo>
                    <a:pt x="1080643" y="95059"/>
                  </a:lnTo>
                  <a:lnTo>
                    <a:pt x="1123869" y="80262"/>
                  </a:lnTo>
                  <a:lnTo>
                    <a:pt x="1167632" y="66651"/>
                  </a:lnTo>
                  <a:lnTo>
                    <a:pt x="1211913" y="54245"/>
                  </a:lnTo>
                  <a:lnTo>
                    <a:pt x="1256691" y="43064"/>
                  </a:lnTo>
                  <a:lnTo>
                    <a:pt x="1301949" y="33127"/>
                  </a:lnTo>
                  <a:lnTo>
                    <a:pt x="1347667" y="24453"/>
                  </a:lnTo>
                  <a:lnTo>
                    <a:pt x="1393826" y="17061"/>
                  </a:lnTo>
                  <a:lnTo>
                    <a:pt x="1440406" y="10970"/>
                  </a:lnTo>
                  <a:lnTo>
                    <a:pt x="1487389" y="6199"/>
                  </a:lnTo>
                  <a:lnTo>
                    <a:pt x="1534756" y="2767"/>
                  </a:lnTo>
                  <a:lnTo>
                    <a:pt x="1582487" y="695"/>
                  </a:lnTo>
                  <a:lnTo>
                    <a:pt x="1630564" y="0"/>
                  </a:lnTo>
                </a:path>
              </a:pathLst>
            </a:custGeom>
            <a:ln w="2540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8298" y="623963"/>
            <a:ext cx="4533900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spc="85" dirty="0"/>
              <a:t>Emerging</a:t>
            </a:r>
            <a:r>
              <a:rPr sz="1850" spc="-135" dirty="0"/>
              <a:t> </a:t>
            </a:r>
            <a:r>
              <a:rPr sz="1850" spc="20" dirty="0"/>
              <a:t>Era</a:t>
            </a:r>
            <a:r>
              <a:rPr sz="1850" spc="-130" dirty="0"/>
              <a:t> </a:t>
            </a:r>
            <a:r>
              <a:rPr sz="1850" spc="50" dirty="0"/>
              <a:t>of</a:t>
            </a:r>
            <a:r>
              <a:rPr sz="1850" spc="-130" dirty="0"/>
              <a:t> </a:t>
            </a:r>
            <a:r>
              <a:rPr sz="1850" spc="80" dirty="0"/>
              <a:t>Technology</a:t>
            </a:r>
            <a:r>
              <a:rPr sz="1850" spc="-130" dirty="0"/>
              <a:t> </a:t>
            </a:r>
            <a:r>
              <a:rPr sz="1850" spc="20" dirty="0"/>
              <a:t>“MSMEs”</a:t>
            </a:r>
            <a:endParaRPr sz="1850" dirty="0"/>
          </a:p>
        </p:txBody>
      </p:sp>
      <p:sp>
        <p:nvSpPr>
          <p:cNvPr id="7" name="object 7"/>
          <p:cNvSpPr/>
          <p:nvPr/>
        </p:nvSpPr>
        <p:spPr>
          <a:xfrm>
            <a:off x="305607" y="1152525"/>
            <a:ext cx="97415" cy="97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1026" y="1046319"/>
            <a:ext cx="2723024" cy="1832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1660">
              <a:lnSpc>
                <a:spcPct val="180700"/>
              </a:lnSpc>
            </a:pPr>
            <a:r>
              <a:rPr sz="800" b="1" spc="30" dirty="0">
                <a:solidFill>
                  <a:srgbClr val="151616"/>
                </a:solidFill>
                <a:cs typeface="Arial"/>
              </a:rPr>
              <a:t>Innovation </a:t>
            </a:r>
            <a:r>
              <a:rPr sz="800" b="1" spc="-5" dirty="0">
                <a:solidFill>
                  <a:srgbClr val="151616"/>
                </a:solidFill>
                <a:cs typeface="Arial"/>
              </a:rPr>
              <a:t>is </a:t>
            </a:r>
            <a:r>
              <a:rPr sz="800" b="1" spc="40" dirty="0">
                <a:solidFill>
                  <a:srgbClr val="151616"/>
                </a:solidFill>
                <a:cs typeface="Arial"/>
              </a:rPr>
              <a:t>the </a:t>
            </a:r>
            <a:r>
              <a:rPr sz="800" b="1" spc="35" dirty="0">
                <a:solidFill>
                  <a:srgbClr val="151616"/>
                </a:solidFill>
                <a:cs typeface="Arial"/>
              </a:rPr>
              <a:t>key  </a:t>
            </a:r>
            <a:endParaRPr lang="en-IN" sz="800" b="1" spc="35" dirty="0">
              <a:solidFill>
                <a:srgbClr val="151616"/>
              </a:solidFill>
              <a:cs typeface="Arial"/>
            </a:endParaRPr>
          </a:p>
          <a:p>
            <a:pPr marL="12700" marR="581660">
              <a:lnSpc>
                <a:spcPct val="180700"/>
              </a:lnSpc>
            </a:pPr>
            <a:r>
              <a:rPr lang="en-IN" sz="800" b="1" spc="25" dirty="0">
                <a:solidFill>
                  <a:srgbClr val="151616"/>
                </a:solidFill>
                <a:cs typeface="Arial"/>
              </a:rPr>
              <a:t>Get </a:t>
            </a:r>
            <a:r>
              <a:rPr lang="en-IN" sz="800" b="1" spc="45" dirty="0">
                <a:solidFill>
                  <a:srgbClr val="151616"/>
                </a:solidFill>
                <a:cs typeface="Arial"/>
              </a:rPr>
              <a:t>Attached </a:t>
            </a:r>
            <a:r>
              <a:rPr sz="800" b="1" spc="30" dirty="0">
                <a:solidFill>
                  <a:srgbClr val="151616"/>
                </a:solidFill>
                <a:cs typeface="Arial"/>
              </a:rPr>
              <a:t>to </a:t>
            </a:r>
            <a:r>
              <a:rPr sz="800" b="1" spc="95" dirty="0">
                <a:solidFill>
                  <a:srgbClr val="151616"/>
                </a:solidFill>
                <a:cs typeface="Arial"/>
              </a:rPr>
              <a:t>a </a:t>
            </a:r>
            <a:r>
              <a:rPr sz="800" b="1" spc="35" dirty="0">
                <a:solidFill>
                  <a:srgbClr val="151616"/>
                </a:solidFill>
                <a:cs typeface="Arial"/>
              </a:rPr>
              <a:t>bigger </a:t>
            </a:r>
            <a:r>
              <a:rPr sz="800" b="1" spc="55" dirty="0">
                <a:solidFill>
                  <a:srgbClr val="151616"/>
                </a:solidFill>
                <a:cs typeface="Arial"/>
              </a:rPr>
              <a:t>Company  </a:t>
            </a:r>
            <a:endParaRPr lang="en-IN" sz="800" b="1" spc="55" dirty="0">
              <a:solidFill>
                <a:srgbClr val="151616"/>
              </a:solidFill>
              <a:cs typeface="Arial"/>
            </a:endParaRPr>
          </a:p>
          <a:p>
            <a:pPr marL="12700" marR="581660">
              <a:lnSpc>
                <a:spcPct val="180700"/>
              </a:lnSpc>
            </a:pPr>
            <a:r>
              <a:rPr sz="800" b="1" spc="35" dirty="0">
                <a:solidFill>
                  <a:srgbClr val="151616"/>
                </a:solidFill>
                <a:cs typeface="Arial"/>
              </a:rPr>
              <a:t>Span </a:t>
            </a:r>
            <a:r>
              <a:rPr sz="800" b="1" spc="15" dirty="0">
                <a:solidFill>
                  <a:srgbClr val="151616"/>
                </a:solidFill>
                <a:cs typeface="Arial"/>
              </a:rPr>
              <a:t>of </a:t>
            </a:r>
            <a:r>
              <a:rPr sz="800" b="1" spc="25" dirty="0">
                <a:solidFill>
                  <a:srgbClr val="151616"/>
                </a:solidFill>
                <a:cs typeface="Arial"/>
              </a:rPr>
              <a:t>control </a:t>
            </a:r>
            <a:r>
              <a:rPr sz="800" b="1" spc="-5" dirty="0">
                <a:solidFill>
                  <a:srgbClr val="151616"/>
                </a:solidFill>
                <a:cs typeface="Arial"/>
              </a:rPr>
              <a:t>is </a:t>
            </a:r>
            <a:r>
              <a:rPr sz="800" b="1" spc="45" dirty="0">
                <a:solidFill>
                  <a:srgbClr val="151616"/>
                </a:solidFill>
                <a:cs typeface="Arial"/>
              </a:rPr>
              <a:t>becoming </a:t>
            </a:r>
            <a:r>
              <a:rPr sz="800" b="1" spc="35" dirty="0">
                <a:solidFill>
                  <a:srgbClr val="151616"/>
                </a:solidFill>
                <a:cs typeface="Arial"/>
              </a:rPr>
              <a:t>bigger  </a:t>
            </a:r>
            <a:endParaRPr lang="en-IN" sz="800" b="1" spc="35" dirty="0">
              <a:solidFill>
                <a:srgbClr val="151616"/>
              </a:solidFill>
              <a:cs typeface="Arial"/>
            </a:endParaRPr>
          </a:p>
          <a:p>
            <a:pPr marL="12700" marR="581660">
              <a:lnSpc>
                <a:spcPct val="180700"/>
              </a:lnSpc>
            </a:pPr>
            <a:r>
              <a:rPr sz="800" b="1" spc="25" dirty="0">
                <a:solidFill>
                  <a:srgbClr val="151616"/>
                </a:solidFill>
                <a:cs typeface="Arial"/>
              </a:rPr>
              <a:t>Deﬁne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cs typeface="Arial"/>
              </a:rPr>
              <a:t>the</a:t>
            </a:r>
            <a:r>
              <a:rPr sz="800" b="1" spc="-30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25" dirty="0">
                <a:solidFill>
                  <a:srgbClr val="151616"/>
                </a:solidFill>
                <a:cs typeface="Arial"/>
              </a:rPr>
              <a:t>core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114" dirty="0">
                <a:solidFill>
                  <a:srgbClr val="151616"/>
                </a:solidFill>
                <a:cs typeface="Arial"/>
              </a:rPr>
              <a:t>–</a:t>
            </a:r>
            <a:r>
              <a:rPr sz="800" b="1" spc="-30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cs typeface="Arial"/>
              </a:rPr>
              <a:t>Specialist</a:t>
            </a:r>
            <a:r>
              <a:rPr sz="800" b="1" spc="-30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cs typeface="Arial"/>
              </a:rPr>
              <a:t>Business</a:t>
            </a:r>
            <a:endParaRPr sz="800" dirty="0">
              <a:cs typeface="Arial"/>
            </a:endParaRPr>
          </a:p>
          <a:p>
            <a:pPr marL="12700" marR="12065">
              <a:lnSpc>
                <a:spcPct val="171700"/>
              </a:lnSpc>
              <a:spcBef>
                <a:spcPts val="140"/>
              </a:spcBef>
            </a:pPr>
            <a:r>
              <a:rPr sz="800" b="1" spc="30" dirty="0">
                <a:solidFill>
                  <a:srgbClr val="151616"/>
                </a:solidFill>
                <a:cs typeface="Arial"/>
              </a:rPr>
              <a:t>More centralization  </a:t>
            </a:r>
            <a:endParaRPr lang="en-IN" sz="800" b="1" spc="30" dirty="0">
              <a:solidFill>
                <a:srgbClr val="151616"/>
              </a:solidFill>
              <a:cs typeface="Arial"/>
            </a:endParaRPr>
          </a:p>
          <a:p>
            <a:pPr marL="12700" marR="12065">
              <a:lnSpc>
                <a:spcPct val="171700"/>
              </a:lnSpc>
              <a:spcBef>
                <a:spcPts val="140"/>
              </a:spcBef>
            </a:pPr>
            <a:r>
              <a:rPr sz="800" b="1" spc="55" dirty="0">
                <a:solidFill>
                  <a:srgbClr val="151616"/>
                </a:solidFill>
                <a:cs typeface="Arial"/>
              </a:rPr>
              <a:t>Company </a:t>
            </a:r>
            <a:r>
              <a:rPr sz="800" b="1" spc="35" dirty="0">
                <a:solidFill>
                  <a:srgbClr val="151616"/>
                </a:solidFill>
                <a:cs typeface="Arial"/>
              </a:rPr>
              <a:t>information </a:t>
            </a:r>
            <a:r>
              <a:rPr sz="800" b="1" spc="20" dirty="0">
                <a:solidFill>
                  <a:srgbClr val="151616"/>
                </a:solidFill>
                <a:cs typeface="Arial"/>
              </a:rPr>
              <a:t>in </a:t>
            </a:r>
            <a:r>
              <a:rPr lang="en-IN" sz="800" b="1" spc="20" dirty="0">
                <a:solidFill>
                  <a:srgbClr val="151616"/>
                </a:solidFill>
                <a:cs typeface="Arial"/>
              </a:rPr>
              <a:t>the </a:t>
            </a:r>
            <a:r>
              <a:rPr sz="800" b="1" spc="30" dirty="0">
                <a:solidFill>
                  <a:srgbClr val="151616"/>
                </a:solidFill>
                <a:cs typeface="Arial"/>
              </a:rPr>
              <a:t>public </a:t>
            </a:r>
            <a:r>
              <a:rPr sz="800" b="1" spc="55" dirty="0">
                <a:solidFill>
                  <a:srgbClr val="151616"/>
                </a:solidFill>
                <a:cs typeface="Arial"/>
              </a:rPr>
              <a:t>domain  </a:t>
            </a:r>
            <a:endParaRPr lang="en-IN" sz="800" b="1" spc="55" dirty="0">
              <a:solidFill>
                <a:srgbClr val="151616"/>
              </a:solidFill>
              <a:cs typeface="Arial"/>
            </a:endParaRPr>
          </a:p>
          <a:p>
            <a:pPr marL="12700" marR="12065">
              <a:lnSpc>
                <a:spcPct val="171700"/>
              </a:lnSpc>
              <a:spcBef>
                <a:spcPts val="140"/>
              </a:spcBef>
            </a:pPr>
            <a:r>
              <a:rPr sz="800" b="1" spc="25" dirty="0">
                <a:solidFill>
                  <a:srgbClr val="151616"/>
                </a:solidFill>
                <a:cs typeface="Arial"/>
              </a:rPr>
              <a:t>Freelance</a:t>
            </a:r>
            <a:r>
              <a:rPr sz="800" b="1" spc="-40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cs typeface="Arial"/>
              </a:rPr>
              <a:t>employees</a:t>
            </a:r>
            <a:endParaRPr sz="800" dirty="0">
              <a:cs typeface="Arial"/>
            </a:endParaRPr>
          </a:p>
          <a:p>
            <a:pPr marL="12700" marR="12065">
              <a:lnSpc>
                <a:spcPct val="166800"/>
              </a:lnSpc>
              <a:spcBef>
                <a:spcPts val="190"/>
              </a:spcBef>
            </a:pPr>
            <a:r>
              <a:rPr sz="800" b="1" spc="5" dirty="0">
                <a:solidFill>
                  <a:srgbClr val="151616"/>
                </a:solidFill>
                <a:cs typeface="Arial"/>
              </a:rPr>
              <a:t>Prices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10" dirty="0">
                <a:solidFill>
                  <a:srgbClr val="151616"/>
                </a:solidFill>
                <a:cs typeface="Arial"/>
              </a:rPr>
              <a:t>will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50" dirty="0">
                <a:solidFill>
                  <a:srgbClr val="151616"/>
                </a:solidFill>
                <a:cs typeface="Arial"/>
              </a:rPr>
              <a:t>be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30" dirty="0">
                <a:solidFill>
                  <a:srgbClr val="151616"/>
                </a:solidFill>
                <a:cs typeface="Arial"/>
              </a:rPr>
              <a:t>driven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cs typeface="Arial"/>
              </a:rPr>
              <a:t>down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cs typeface="Arial"/>
              </a:rPr>
              <a:t>in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cs typeface="Arial"/>
              </a:rPr>
              <a:t>the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10" dirty="0">
                <a:solidFill>
                  <a:srgbClr val="151616"/>
                </a:solidFill>
                <a:cs typeface="Arial"/>
              </a:rPr>
              <a:t>full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cs typeface="Arial"/>
              </a:rPr>
              <a:t>value</a:t>
            </a:r>
            <a:r>
              <a:rPr sz="800" b="1" spc="-35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40" dirty="0">
                <a:solidFill>
                  <a:srgbClr val="151616"/>
                </a:solidFill>
                <a:cs typeface="Arial"/>
              </a:rPr>
              <a:t>chain</a:t>
            </a:r>
            <a:endParaRPr lang="en-IN" sz="800" b="1" spc="40" dirty="0">
              <a:solidFill>
                <a:srgbClr val="151616"/>
              </a:solidFill>
              <a:cs typeface="Arial"/>
            </a:endParaRPr>
          </a:p>
          <a:p>
            <a:pPr marL="12700" marR="12065">
              <a:lnSpc>
                <a:spcPct val="166800"/>
              </a:lnSpc>
              <a:spcBef>
                <a:spcPts val="190"/>
              </a:spcBef>
            </a:pPr>
            <a:r>
              <a:rPr sz="800" b="1" spc="25" dirty="0">
                <a:solidFill>
                  <a:srgbClr val="151616"/>
                </a:solidFill>
                <a:cs typeface="Arial"/>
              </a:rPr>
              <a:t>Regulatory</a:t>
            </a:r>
            <a:r>
              <a:rPr sz="800" b="1" spc="-40" dirty="0">
                <a:solidFill>
                  <a:srgbClr val="151616"/>
                </a:solidFill>
                <a:cs typeface="Arial"/>
              </a:rPr>
              <a:t> </a:t>
            </a:r>
            <a:r>
              <a:rPr sz="800" b="1" spc="20" dirty="0">
                <a:solidFill>
                  <a:srgbClr val="151616"/>
                </a:solidFill>
                <a:cs typeface="Arial"/>
              </a:rPr>
              <a:t>Privacy</a:t>
            </a:r>
            <a:endParaRPr sz="800" dirty="0"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5607" y="1372743"/>
            <a:ext cx="97415" cy="974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5607" y="1592898"/>
            <a:ext cx="97415" cy="974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5607" y="1813421"/>
            <a:ext cx="97415" cy="974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5607" y="2033575"/>
            <a:ext cx="97415" cy="974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5607" y="2247989"/>
            <a:ext cx="97415" cy="974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5607" y="2464029"/>
            <a:ext cx="97415" cy="974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5607" y="2680530"/>
            <a:ext cx="97415" cy="97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5607" y="2893722"/>
            <a:ext cx="97415" cy="97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9652" y="215011"/>
            <a:ext cx="1461855" cy="3120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70058" y="417423"/>
            <a:ext cx="1227455" cy="75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" spc="10" dirty="0">
                <a:latin typeface="Carlito"/>
                <a:cs typeface="Carlito"/>
              </a:rPr>
              <a:t>Debt </a:t>
            </a:r>
            <a:r>
              <a:rPr sz="450" spc="15" baseline="9259" dirty="0">
                <a:latin typeface="Carlito"/>
                <a:cs typeface="Carlito"/>
              </a:rPr>
              <a:t>Equity </a:t>
            </a:r>
            <a:r>
              <a:rPr sz="300" spc="5" dirty="0">
                <a:latin typeface="Carlito"/>
                <a:cs typeface="Carlito"/>
              </a:rPr>
              <a:t>Valuation </a:t>
            </a:r>
            <a:r>
              <a:rPr sz="450" spc="15" baseline="9259" dirty="0">
                <a:latin typeface="Carlito"/>
                <a:cs typeface="Carlito"/>
              </a:rPr>
              <a:t>Advisory </a:t>
            </a:r>
            <a:r>
              <a:rPr sz="300" spc="10" dirty="0">
                <a:latin typeface="Carlito"/>
                <a:cs typeface="Carlito"/>
              </a:rPr>
              <a:t>TEV </a:t>
            </a:r>
            <a:r>
              <a:rPr sz="450" spc="15" baseline="9259" dirty="0">
                <a:latin typeface="Carlito"/>
                <a:cs typeface="Carlito"/>
              </a:rPr>
              <a:t>Insolvency</a:t>
            </a:r>
            <a:r>
              <a:rPr sz="450" spc="120" baseline="9259" dirty="0">
                <a:latin typeface="Carlito"/>
                <a:cs typeface="Carlito"/>
              </a:rPr>
              <a:t> </a:t>
            </a:r>
            <a:r>
              <a:rPr sz="450" spc="7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4BFE21-FE9A-EBE9-7E55-9A9DF600236C}"/>
              </a:ext>
            </a:extLst>
          </p:cNvPr>
          <p:cNvSpPr txBox="1"/>
          <p:nvPr/>
        </p:nvSpPr>
        <p:spPr>
          <a:xfrm>
            <a:off x="69850" y="3091967"/>
            <a:ext cx="3674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pc="30" dirty="0">
                <a:solidFill>
                  <a:srgbClr val="002060"/>
                </a:solidFill>
                <a:cs typeface="Arial"/>
              </a:rPr>
              <a:t>The transformation</a:t>
            </a:r>
            <a:r>
              <a:rPr lang="en-US" sz="1200" b="1" spc="-3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200" b="1" spc="40" dirty="0">
                <a:solidFill>
                  <a:srgbClr val="002060"/>
                </a:solidFill>
                <a:cs typeface="Arial"/>
              </a:rPr>
              <a:t>from</a:t>
            </a:r>
            <a:r>
              <a:rPr lang="en-US" sz="1200" b="1" spc="-3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200" b="1" spc="35" dirty="0">
                <a:solidFill>
                  <a:srgbClr val="002060"/>
                </a:solidFill>
                <a:cs typeface="Arial"/>
              </a:rPr>
              <a:t>unorganized</a:t>
            </a:r>
            <a:r>
              <a:rPr lang="en-US" sz="1200" b="1" spc="-30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200" b="1" spc="30" dirty="0">
                <a:solidFill>
                  <a:srgbClr val="002060"/>
                </a:solidFill>
                <a:cs typeface="Arial"/>
              </a:rPr>
              <a:t>to</a:t>
            </a:r>
            <a:r>
              <a:rPr lang="en-US" sz="1200" b="1" spc="-25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sz="1200" b="1" spc="30" dirty="0">
                <a:solidFill>
                  <a:srgbClr val="002060"/>
                </a:solidFill>
                <a:cs typeface="Arial"/>
              </a:rPr>
              <a:t>organized..</a:t>
            </a:r>
            <a:endParaRPr lang="en-US" sz="1200" b="1" dirty="0">
              <a:solidFill>
                <a:srgbClr val="002060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296" y="114312"/>
            <a:ext cx="5852151" cy="3291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7168" y="1734568"/>
            <a:ext cx="5799455" cy="1671955"/>
            <a:chOff x="167168" y="1734568"/>
            <a:chExt cx="5799455" cy="1671955"/>
          </a:xfrm>
        </p:grpSpPr>
        <p:sp>
          <p:nvSpPr>
            <p:cNvPr id="4" name="object 4"/>
            <p:cNvSpPr/>
            <p:nvPr/>
          </p:nvSpPr>
          <p:spPr>
            <a:xfrm>
              <a:off x="167168" y="1734568"/>
              <a:ext cx="5799455" cy="1671955"/>
            </a:xfrm>
            <a:custGeom>
              <a:avLst/>
              <a:gdLst/>
              <a:ahLst/>
              <a:cxnLst/>
              <a:rect l="l" t="t" r="r" b="b"/>
              <a:pathLst>
                <a:path w="5799455" h="1671954">
                  <a:moveTo>
                    <a:pt x="2958410" y="0"/>
                  </a:moveTo>
                  <a:lnTo>
                    <a:pt x="2910344" y="649"/>
                  </a:lnTo>
                  <a:lnTo>
                    <a:pt x="2862094" y="1959"/>
                  </a:lnTo>
                  <a:lnTo>
                    <a:pt x="2813835" y="3927"/>
                  </a:lnTo>
                  <a:lnTo>
                    <a:pt x="2765400" y="6563"/>
                  </a:lnTo>
                  <a:lnTo>
                    <a:pt x="2717007" y="9859"/>
                  </a:lnTo>
                  <a:lnTo>
                    <a:pt x="2668812" y="13801"/>
                  </a:lnTo>
                  <a:lnTo>
                    <a:pt x="2620820" y="18385"/>
                  </a:lnTo>
                  <a:lnTo>
                    <a:pt x="2573035" y="23607"/>
                  </a:lnTo>
                  <a:lnTo>
                    <a:pt x="2525460" y="29462"/>
                  </a:lnTo>
                  <a:lnTo>
                    <a:pt x="2478101" y="35946"/>
                  </a:lnTo>
                  <a:lnTo>
                    <a:pt x="2430960" y="43054"/>
                  </a:lnTo>
                  <a:lnTo>
                    <a:pt x="2384041" y="50781"/>
                  </a:lnTo>
                  <a:lnTo>
                    <a:pt x="2337350" y="59124"/>
                  </a:lnTo>
                  <a:lnTo>
                    <a:pt x="2290889" y="68077"/>
                  </a:lnTo>
                  <a:lnTo>
                    <a:pt x="2244663" y="77636"/>
                  </a:lnTo>
                  <a:lnTo>
                    <a:pt x="2198676" y="87797"/>
                  </a:lnTo>
                  <a:lnTo>
                    <a:pt x="2152931" y="98555"/>
                  </a:lnTo>
                  <a:lnTo>
                    <a:pt x="2107433" y="109905"/>
                  </a:lnTo>
                  <a:lnTo>
                    <a:pt x="2062186" y="121843"/>
                  </a:lnTo>
                  <a:lnTo>
                    <a:pt x="2017193" y="134365"/>
                  </a:lnTo>
                  <a:lnTo>
                    <a:pt x="1972460" y="147466"/>
                  </a:lnTo>
                  <a:lnTo>
                    <a:pt x="1927989" y="161141"/>
                  </a:lnTo>
                  <a:lnTo>
                    <a:pt x="1883784" y="175386"/>
                  </a:lnTo>
                  <a:lnTo>
                    <a:pt x="1839850" y="190197"/>
                  </a:lnTo>
                  <a:lnTo>
                    <a:pt x="1796191" y="205568"/>
                  </a:lnTo>
                  <a:lnTo>
                    <a:pt x="1752811" y="221496"/>
                  </a:lnTo>
                  <a:lnTo>
                    <a:pt x="1709713" y="237976"/>
                  </a:lnTo>
                  <a:lnTo>
                    <a:pt x="1666902" y="255003"/>
                  </a:lnTo>
                  <a:lnTo>
                    <a:pt x="1624381" y="272573"/>
                  </a:lnTo>
                  <a:lnTo>
                    <a:pt x="1582155" y="290681"/>
                  </a:lnTo>
                  <a:lnTo>
                    <a:pt x="1540228" y="309323"/>
                  </a:lnTo>
                  <a:lnTo>
                    <a:pt x="1498604" y="328495"/>
                  </a:lnTo>
                  <a:lnTo>
                    <a:pt x="1457286" y="348191"/>
                  </a:lnTo>
                  <a:lnTo>
                    <a:pt x="1416278" y="368407"/>
                  </a:lnTo>
                  <a:lnTo>
                    <a:pt x="1375586" y="389139"/>
                  </a:lnTo>
                  <a:lnTo>
                    <a:pt x="1335212" y="410383"/>
                  </a:lnTo>
                  <a:lnTo>
                    <a:pt x="1295160" y="432133"/>
                  </a:lnTo>
                  <a:lnTo>
                    <a:pt x="1255435" y="454385"/>
                  </a:lnTo>
                  <a:lnTo>
                    <a:pt x="1216041" y="477135"/>
                  </a:lnTo>
                  <a:lnTo>
                    <a:pt x="1176981" y="500378"/>
                  </a:lnTo>
                  <a:lnTo>
                    <a:pt x="1138260" y="524110"/>
                  </a:lnTo>
                  <a:lnTo>
                    <a:pt x="1099881" y="548326"/>
                  </a:lnTo>
                  <a:lnTo>
                    <a:pt x="1061850" y="573022"/>
                  </a:lnTo>
                  <a:lnTo>
                    <a:pt x="1024168" y="598192"/>
                  </a:lnTo>
                  <a:lnTo>
                    <a:pt x="986841" y="623834"/>
                  </a:lnTo>
                  <a:lnTo>
                    <a:pt x="949873" y="649941"/>
                  </a:lnTo>
                  <a:lnTo>
                    <a:pt x="913267" y="676510"/>
                  </a:lnTo>
                  <a:lnTo>
                    <a:pt x="877028" y="703536"/>
                  </a:lnTo>
                  <a:lnTo>
                    <a:pt x="841159" y="731014"/>
                  </a:lnTo>
                  <a:lnTo>
                    <a:pt x="805665" y="758941"/>
                  </a:lnTo>
                  <a:lnTo>
                    <a:pt x="770550" y="787311"/>
                  </a:lnTo>
                  <a:lnTo>
                    <a:pt x="735816" y="816120"/>
                  </a:lnTo>
                  <a:lnTo>
                    <a:pt x="701470" y="845363"/>
                  </a:lnTo>
                  <a:lnTo>
                    <a:pt x="667514" y="875037"/>
                  </a:lnTo>
                  <a:lnTo>
                    <a:pt x="633952" y="905135"/>
                  </a:lnTo>
                  <a:lnTo>
                    <a:pt x="600789" y="935655"/>
                  </a:lnTo>
                  <a:lnTo>
                    <a:pt x="568029" y="966591"/>
                  </a:lnTo>
                  <a:lnTo>
                    <a:pt x="535675" y="997939"/>
                  </a:lnTo>
                  <a:lnTo>
                    <a:pt x="503731" y="1029695"/>
                  </a:lnTo>
                  <a:lnTo>
                    <a:pt x="472202" y="1061853"/>
                  </a:lnTo>
                  <a:lnTo>
                    <a:pt x="441091" y="1094409"/>
                  </a:lnTo>
                  <a:lnTo>
                    <a:pt x="410403" y="1127360"/>
                  </a:lnTo>
                  <a:lnTo>
                    <a:pt x="380141" y="1160699"/>
                  </a:lnTo>
                  <a:lnTo>
                    <a:pt x="350310" y="1194424"/>
                  </a:lnTo>
                  <a:lnTo>
                    <a:pt x="320913" y="1228529"/>
                  </a:lnTo>
                  <a:lnTo>
                    <a:pt x="291955" y="1263009"/>
                  </a:lnTo>
                  <a:lnTo>
                    <a:pt x="263439" y="1297861"/>
                  </a:lnTo>
                  <a:lnTo>
                    <a:pt x="235370" y="1333079"/>
                  </a:lnTo>
                  <a:lnTo>
                    <a:pt x="207751" y="1368660"/>
                  </a:lnTo>
                  <a:lnTo>
                    <a:pt x="180586" y="1404598"/>
                  </a:lnTo>
                  <a:lnTo>
                    <a:pt x="153880" y="1440890"/>
                  </a:lnTo>
                  <a:lnTo>
                    <a:pt x="127636" y="1477530"/>
                  </a:lnTo>
                  <a:lnTo>
                    <a:pt x="101859" y="1514514"/>
                  </a:lnTo>
                  <a:lnTo>
                    <a:pt x="76552" y="1551838"/>
                  </a:lnTo>
                  <a:lnTo>
                    <a:pt x="51719" y="1589498"/>
                  </a:lnTo>
                  <a:lnTo>
                    <a:pt x="27365" y="1627487"/>
                  </a:lnTo>
                  <a:lnTo>
                    <a:pt x="3493" y="1665803"/>
                  </a:lnTo>
                  <a:lnTo>
                    <a:pt x="0" y="1671575"/>
                  </a:lnTo>
                  <a:lnTo>
                    <a:pt x="5799278" y="1671575"/>
                  </a:lnTo>
                  <a:lnTo>
                    <a:pt x="5799278" y="1434437"/>
                  </a:lnTo>
                  <a:lnTo>
                    <a:pt x="5791623" y="1423890"/>
                  </a:lnTo>
                  <a:lnTo>
                    <a:pt x="5764597" y="1387651"/>
                  </a:lnTo>
                  <a:lnTo>
                    <a:pt x="5737118" y="1351782"/>
                  </a:lnTo>
                  <a:lnTo>
                    <a:pt x="5709192" y="1316288"/>
                  </a:lnTo>
                  <a:lnTo>
                    <a:pt x="5680822" y="1281172"/>
                  </a:lnTo>
                  <a:lnTo>
                    <a:pt x="5652012" y="1246439"/>
                  </a:lnTo>
                  <a:lnTo>
                    <a:pt x="5622769" y="1212092"/>
                  </a:lnTo>
                  <a:lnTo>
                    <a:pt x="5593096" y="1178136"/>
                  </a:lnTo>
                  <a:lnTo>
                    <a:pt x="5562997" y="1144575"/>
                  </a:lnTo>
                  <a:lnTo>
                    <a:pt x="5532477" y="1111412"/>
                  </a:lnTo>
                  <a:lnTo>
                    <a:pt x="5501541" y="1078651"/>
                  </a:lnTo>
                  <a:lnTo>
                    <a:pt x="5470193" y="1046297"/>
                  </a:lnTo>
                  <a:lnTo>
                    <a:pt x="5438437" y="1014353"/>
                  </a:lnTo>
                  <a:lnTo>
                    <a:pt x="5406279" y="982824"/>
                  </a:lnTo>
                  <a:lnTo>
                    <a:pt x="5373722" y="951714"/>
                  </a:lnTo>
                  <a:lnTo>
                    <a:pt x="5340772" y="921025"/>
                  </a:lnTo>
                  <a:lnTo>
                    <a:pt x="5307432" y="890764"/>
                  </a:lnTo>
                  <a:lnTo>
                    <a:pt x="5273708" y="860932"/>
                  </a:lnTo>
                  <a:lnTo>
                    <a:pt x="5239603" y="831536"/>
                  </a:lnTo>
                  <a:lnTo>
                    <a:pt x="5205122" y="802577"/>
                  </a:lnTo>
                  <a:lnTo>
                    <a:pt x="5170270" y="774061"/>
                  </a:lnTo>
                  <a:lnTo>
                    <a:pt x="5135052" y="745992"/>
                  </a:lnTo>
                  <a:lnTo>
                    <a:pt x="5099471" y="718373"/>
                  </a:lnTo>
                  <a:lnTo>
                    <a:pt x="5063532" y="691208"/>
                  </a:lnTo>
                  <a:lnTo>
                    <a:pt x="5027241" y="664502"/>
                  </a:lnTo>
                  <a:lnTo>
                    <a:pt x="4990600" y="638258"/>
                  </a:lnTo>
                  <a:lnTo>
                    <a:pt x="4953616" y="612481"/>
                  </a:lnTo>
                  <a:lnTo>
                    <a:pt x="4916292" y="587174"/>
                  </a:lnTo>
                  <a:lnTo>
                    <a:pt x="4878633" y="562341"/>
                  </a:lnTo>
                  <a:lnTo>
                    <a:pt x="4840643" y="537987"/>
                  </a:lnTo>
                  <a:lnTo>
                    <a:pt x="4802327" y="514115"/>
                  </a:lnTo>
                  <a:lnTo>
                    <a:pt x="4763689" y="490730"/>
                  </a:lnTo>
                  <a:lnTo>
                    <a:pt x="4724735" y="467835"/>
                  </a:lnTo>
                  <a:lnTo>
                    <a:pt x="4685468" y="445434"/>
                  </a:lnTo>
                  <a:lnTo>
                    <a:pt x="4645893" y="423532"/>
                  </a:lnTo>
                  <a:lnTo>
                    <a:pt x="4606014" y="402132"/>
                  </a:lnTo>
                  <a:lnTo>
                    <a:pt x="4565837" y="381238"/>
                  </a:lnTo>
                  <a:lnTo>
                    <a:pt x="4525365" y="360855"/>
                  </a:lnTo>
                  <a:lnTo>
                    <a:pt x="4484602" y="340986"/>
                  </a:lnTo>
                  <a:lnTo>
                    <a:pt x="4443555" y="321636"/>
                  </a:lnTo>
                  <a:lnTo>
                    <a:pt x="4402227" y="302808"/>
                  </a:lnTo>
                  <a:lnTo>
                    <a:pt x="4360622" y="284506"/>
                  </a:lnTo>
                  <a:lnTo>
                    <a:pt x="4318745" y="266734"/>
                  </a:lnTo>
                  <a:lnTo>
                    <a:pt x="4276601" y="249497"/>
                  </a:lnTo>
                  <a:lnTo>
                    <a:pt x="4234194" y="232798"/>
                  </a:lnTo>
                  <a:lnTo>
                    <a:pt x="4191529" y="216641"/>
                  </a:lnTo>
                  <a:lnTo>
                    <a:pt x="4148610" y="201031"/>
                  </a:lnTo>
                  <a:lnTo>
                    <a:pt x="4105441" y="185971"/>
                  </a:lnTo>
                  <a:lnTo>
                    <a:pt x="4062028" y="171465"/>
                  </a:lnTo>
                  <a:lnTo>
                    <a:pt x="4018374" y="157518"/>
                  </a:lnTo>
                  <a:lnTo>
                    <a:pt x="3974485" y="144132"/>
                  </a:lnTo>
                  <a:lnTo>
                    <a:pt x="3930364" y="131314"/>
                  </a:lnTo>
                  <a:lnTo>
                    <a:pt x="3886017" y="119065"/>
                  </a:lnTo>
                  <a:lnTo>
                    <a:pt x="3841447" y="107390"/>
                  </a:lnTo>
                  <a:lnTo>
                    <a:pt x="3796660" y="96294"/>
                  </a:lnTo>
                  <a:lnTo>
                    <a:pt x="3751660" y="85780"/>
                  </a:lnTo>
                  <a:lnTo>
                    <a:pt x="3706451" y="75853"/>
                  </a:lnTo>
                  <a:lnTo>
                    <a:pt x="3661037" y="66515"/>
                  </a:lnTo>
                  <a:lnTo>
                    <a:pt x="3615424" y="57772"/>
                  </a:lnTo>
                  <a:lnTo>
                    <a:pt x="3569616" y="49627"/>
                  </a:lnTo>
                  <a:lnTo>
                    <a:pt x="3523618" y="42085"/>
                  </a:lnTo>
                  <a:lnTo>
                    <a:pt x="3477433" y="35148"/>
                  </a:lnTo>
                  <a:lnTo>
                    <a:pt x="3431067" y="28822"/>
                  </a:lnTo>
                  <a:lnTo>
                    <a:pt x="3384523" y="23110"/>
                  </a:lnTo>
                  <a:lnTo>
                    <a:pt x="3337807" y="18016"/>
                  </a:lnTo>
                  <a:lnTo>
                    <a:pt x="3290923" y="13544"/>
                  </a:lnTo>
                  <a:lnTo>
                    <a:pt x="3243876" y="9699"/>
                  </a:lnTo>
                  <a:lnTo>
                    <a:pt x="3196669" y="6483"/>
                  </a:lnTo>
                  <a:lnTo>
                    <a:pt x="3149308" y="3902"/>
                  </a:lnTo>
                  <a:lnTo>
                    <a:pt x="3101712" y="1957"/>
                  </a:lnTo>
                  <a:lnTo>
                    <a:pt x="3054141" y="659"/>
                  </a:lnTo>
                  <a:lnTo>
                    <a:pt x="3006343" y="4"/>
                  </a:lnTo>
                  <a:lnTo>
                    <a:pt x="2958410" y="0"/>
                  </a:lnTo>
                  <a:close/>
                </a:path>
              </a:pathLst>
            </a:custGeom>
            <a:solidFill>
              <a:srgbClr val="E7F4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1294" y="1945414"/>
              <a:ext cx="5678677" cy="14607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25"/>
              </a:spcBef>
            </a:pPr>
            <a:r>
              <a:rPr spc="20" dirty="0"/>
              <a:t>THANK</a:t>
            </a:r>
            <a:r>
              <a:rPr spc="-290" dirty="0"/>
              <a:t> </a:t>
            </a:r>
            <a:r>
              <a:rPr spc="10" dirty="0"/>
              <a:t>YOU</a:t>
            </a:r>
          </a:p>
        </p:txBody>
      </p:sp>
      <p:sp>
        <p:nvSpPr>
          <p:cNvPr id="7" name="object 7"/>
          <p:cNvSpPr/>
          <p:nvPr/>
        </p:nvSpPr>
        <p:spPr>
          <a:xfrm>
            <a:off x="2239073" y="485559"/>
            <a:ext cx="1602600" cy="40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74124" y="737616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570" y="146685"/>
            <a:ext cx="5852160" cy="3291840"/>
            <a:chOff x="114296" y="114312"/>
            <a:chExt cx="5852160" cy="3291840"/>
          </a:xfrm>
        </p:grpSpPr>
        <p:sp>
          <p:nvSpPr>
            <p:cNvPr id="3" name="object 3"/>
            <p:cNvSpPr/>
            <p:nvPr/>
          </p:nvSpPr>
          <p:spPr>
            <a:xfrm>
              <a:off x="114296" y="114312"/>
              <a:ext cx="5852151" cy="5351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4296" y="276063"/>
              <a:ext cx="5852151" cy="31300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259872" y="2786640"/>
            <a:ext cx="1602613" cy="40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52723" y="3030618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 dirty="0">
              <a:latin typeface="Carlito"/>
              <a:cs typeface="Carlito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EF8CA4C-686C-9804-871B-5650EF66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858" y="381900"/>
            <a:ext cx="3800792" cy="369332"/>
          </a:xfrm>
        </p:spPr>
        <p:txBody>
          <a:bodyPr/>
          <a:lstStyle/>
          <a:p>
            <a:r>
              <a:rPr lang="en-IN" sz="2400" dirty="0">
                <a:solidFill>
                  <a:schemeClr val="bg1"/>
                </a:solidFill>
              </a:rPr>
              <a:t>“Digital Transformation”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100" y="619125"/>
            <a:ext cx="1301750" cy="56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405">
              <a:lnSpc>
                <a:spcPct val="146800"/>
              </a:lnSpc>
              <a:spcBef>
                <a:spcPts val="100"/>
              </a:spcBef>
            </a:pPr>
            <a:r>
              <a:rPr sz="1200" spc="25" dirty="0">
                <a:solidFill>
                  <a:srgbClr val="FFFFFF"/>
                </a:solidFill>
              </a:rPr>
              <a:t>Physical </a:t>
            </a:r>
            <a:r>
              <a:rPr sz="1200" spc="45" dirty="0">
                <a:solidFill>
                  <a:srgbClr val="FFFFFF"/>
                </a:solidFill>
              </a:rPr>
              <a:t>World  </a:t>
            </a:r>
            <a:r>
              <a:rPr sz="1200" spc="95" dirty="0">
                <a:solidFill>
                  <a:srgbClr val="FFFFFF"/>
                </a:solidFill>
              </a:rPr>
              <a:t>India- </a:t>
            </a:r>
            <a:r>
              <a:rPr sz="1200" spc="15" dirty="0">
                <a:solidFill>
                  <a:srgbClr val="FFFFFF"/>
                </a:solidFill>
              </a:rPr>
              <a:t>2.3</a:t>
            </a:r>
            <a:r>
              <a:rPr sz="1200" spc="-240" dirty="0">
                <a:solidFill>
                  <a:srgbClr val="FFFFFF"/>
                </a:solidFill>
              </a:rPr>
              <a:t> </a:t>
            </a:r>
            <a:r>
              <a:rPr sz="1200" spc="20" dirty="0">
                <a:solidFill>
                  <a:srgbClr val="FFFFFF"/>
                </a:solidFill>
              </a:rPr>
              <a:t>Million</a:t>
            </a:r>
            <a:endParaRPr sz="1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628750" y="1252499"/>
            <a:ext cx="2184300" cy="2052447"/>
            <a:chOff x="628750" y="1626641"/>
            <a:chExt cx="1678305" cy="1678305"/>
          </a:xfrm>
        </p:grpSpPr>
        <p:sp>
          <p:nvSpPr>
            <p:cNvPr id="4" name="object 4"/>
            <p:cNvSpPr/>
            <p:nvPr/>
          </p:nvSpPr>
          <p:spPr>
            <a:xfrm>
              <a:off x="628750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5" h="1678304">
                  <a:moveTo>
                    <a:pt x="838861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6" y="11739"/>
                  </a:lnTo>
                  <a:lnTo>
                    <a:pt x="652917" y="20680"/>
                  </a:lnTo>
                  <a:lnTo>
                    <a:pt x="608526" y="32018"/>
                  </a:lnTo>
                  <a:lnTo>
                    <a:pt x="565116" y="45681"/>
                  </a:lnTo>
                  <a:lnTo>
                    <a:pt x="522756" y="61599"/>
                  </a:lnTo>
                  <a:lnTo>
                    <a:pt x="481517" y="79700"/>
                  </a:lnTo>
                  <a:lnTo>
                    <a:pt x="441471" y="99915"/>
                  </a:lnTo>
                  <a:lnTo>
                    <a:pt x="402689" y="122172"/>
                  </a:lnTo>
                  <a:lnTo>
                    <a:pt x="365240" y="146400"/>
                  </a:lnTo>
                  <a:lnTo>
                    <a:pt x="329196" y="172528"/>
                  </a:lnTo>
                  <a:lnTo>
                    <a:pt x="294627" y="200486"/>
                  </a:lnTo>
                  <a:lnTo>
                    <a:pt x="261605" y="230203"/>
                  </a:lnTo>
                  <a:lnTo>
                    <a:pt x="230200" y="261608"/>
                  </a:lnTo>
                  <a:lnTo>
                    <a:pt x="200484" y="294630"/>
                  </a:lnTo>
                  <a:lnTo>
                    <a:pt x="172526" y="329199"/>
                  </a:lnTo>
                  <a:lnTo>
                    <a:pt x="146398" y="365243"/>
                  </a:lnTo>
                  <a:lnTo>
                    <a:pt x="122170" y="402692"/>
                  </a:lnTo>
                  <a:lnTo>
                    <a:pt x="99914" y="441475"/>
                  </a:lnTo>
                  <a:lnTo>
                    <a:pt x="79699" y="481522"/>
                  </a:lnTo>
                  <a:lnTo>
                    <a:pt x="61598" y="522760"/>
                  </a:lnTo>
                  <a:lnTo>
                    <a:pt x="45680" y="565120"/>
                  </a:lnTo>
                  <a:lnTo>
                    <a:pt x="32017" y="608530"/>
                  </a:lnTo>
                  <a:lnTo>
                    <a:pt x="20680" y="652921"/>
                  </a:lnTo>
                  <a:lnTo>
                    <a:pt x="11738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8" y="979510"/>
                  </a:lnTo>
                  <a:lnTo>
                    <a:pt x="20680" y="1024810"/>
                  </a:lnTo>
                  <a:lnTo>
                    <a:pt x="32017" y="1069200"/>
                  </a:lnTo>
                  <a:lnTo>
                    <a:pt x="45680" y="1112611"/>
                  </a:lnTo>
                  <a:lnTo>
                    <a:pt x="61598" y="1154970"/>
                  </a:lnTo>
                  <a:lnTo>
                    <a:pt x="79699" y="1196209"/>
                  </a:lnTo>
                  <a:lnTo>
                    <a:pt x="99914" y="1236255"/>
                  </a:lnTo>
                  <a:lnTo>
                    <a:pt x="122170" y="1275038"/>
                  </a:lnTo>
                  <a:lnTo>
                    <a:pt x="146398" y="1312486"/>
                  </a:lnTo>
                  <a:lnTo>
                    <a:pt x="172526" y="1348530"/>
                  </a:lnTo>
                  <a:lnTo>
                    <a:pt x="200484" y="1383099"/>
                  </a:lnTo>
                  <a:lnTo>
                    <a:pt x="230200" y="1416121"/>
                  </a:lnTo>
                  <a:lnTo>
                    <a:pt x="261605" y="1447526"/>
                  </a:lnTo>
                  <a:lnTo>
                    <a:pt x="294627" y="1477242"/>
                  </a:lnTo>
                  <a:lnTo>
                    <a:pt x="329196" y="1505200"/>
                  </a:lnTo>
                  <a:lnTo>
                    <a:pt x="365240" y="1531329"/>
                  </a:lnTo>
                  <a:lnTo>
                    <a:pt x="402689" y="1555556"/>
                  </a:lnTo>
                  <a:lnTo>
                    <a:pt x="441471" y="1577813"/>
                  </a:lnTo>
                  <a:lnTo>
                    <a:pt x="481517" y="1598027"/>
                  </a:lnTo>
                  <a:lnTo>
                    <a:pt x="522756" y="1616128"/>
                  </a:lnTo>
                  <a:lnTo>
                    <a:pt x="565116" y="1632046"/>
                  </a:lnTo>
                  <a:lnTo>
                    <a:pt x="608526" y="1645709"/>
                  </a:lnTo>
                  <a:lnTo>
                    <a:pt x="652917" y="1657046"/>
                  </a:lnTo>
                  <a:lnTo>
                    <a:pt x="698216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1" y="1677727"/>
                  </a:lnTo>
                  <a:lnTo>
                    <a:pt x="886464" y="1676399"/>
                  </a:lnTo>
                  <a:lnTo>
                    <a:pt x="933369" y="1672462"/>
                  </a:lnTo>
                  <a:lnTo>
                    <a:pt x="979507" y="1665988"/>
                  </a:lnTo>
                  <a:lnTo>
                    <a:pt x="1024807" y="1657046"/>
                  </a:lnTo>
                  <a:lnTo>
                    <a:pt x="1069198" y="1645709"/>
                  </a:lnTo>
                  <a:lnTo>
                    <a:pt x="1112609" y="1632046"/>
                  </a:lnTo>
                  <a:lnTo>
                    <a:pt x="1154969" y="1616128"/>
                  </a:lnTo>
                  <a:lnTo>
                    <a:pt x="1196207" y="1598027"/>
                  </a:lnTo>
                  <a:lnTo>
                    <a:pt x="1236253" y="1577813"/>
                  </a:lnTo>
                  <a:lnTo>
                    <a:pt x="1275036" y="1555556"/>
                  </a:lnTo>
                  <a:lnTo>
                    <a:pt x="1312484" y="1531329"/>
                  </a:lnTo>
                  <a:lnTo>
                    <a:pt x="1348528" y="1505200"/>
                  </a:lnTo>
                  <a:lnTo>
                    <a:pt x="1383097" y="1477242"/>
                  </a:lnTo>
                  <a:lnTo>
                    <a:pt x="1416118" y="1447526"/>
                  </a:lnTo>
                  <a:lnTo>
                    <a:pt x="1447523" y="1416121"/>
                  </a:lnTo>
                  <a:lnTo>
                    <a:pt x="1477240" y="1383099"/>
                  </a:lnTo>
                  <a:lnTo>
                    <a:pt x="1505197" y="1348530"/>
                  </a:lnTo>
                  <a:lnTo>
                    <a:pt x="1531325" y="1312486"/>
                  </a:lnTo>
                  <a:lnTo>
                    <a:pt x="1555553" y="1275038"/>
                  </a:lnTo>
                  <a:lnTo>
                    <a:pt x="1577809" y="1236255"/>
                  </a:lnTo>
                  <a:lnTo>
                    <a:pt x="1598023" y="1196209"/>
                  </a:lnTo>
                  <a:lnTo>
                    <a:pt x="1616124" y="1154970"/>
                  </a:lnTo>
                  <a:lnTo>
                    <a:pt x="1632041" y="1112611"/>
                  </a:lnTo>
                  <a:lnTo>
                    <a:pt x="1645704" y="1069200"/>
                  </a:lnTo>
                  <a:lnTo>
                    <a:pt x="1657042" y="1024810"/>
                  </a:lnTo>
                  <a:lnTo>
                    <a:pt x="1665983" y="979510"/>
                  </a:lnTo>
                  <a:lnTo>
                    <a:pt x="1672457" y="933372"/>
                  </a:lnTo>
                  <a:lnTo>
                    <a:pt x="1676394" y="886467"/>
                  </a:lnTo>
                  <a:lnTo>
                    <a:pt x="1677722" y="838865"/>
                  </a:lnTo>
                  <a:lnTo>
                    <a:pt x="1676394" y="791263"/>
                  </a:lnTo>
                  <a:lnTo>
                    <a:pt x="1672457" y="744358"/>
                  </a:lnTo>
                  <a:lnTo>
                    <a:pt x="1665983" y="698220"/>
                  </a:lnTo>
                  <a:lnTo>
                    <a:pt x="1657042" y="652921"/>
                  </a:lnTo>
                  <a:lnTo>
                    <a:pt x="1645704" y="608530"/>
                  </a:lnTo>
                  <a:lnTo>
                    <a:pt x="1632041" y="565120"/>
                  </a:lnTo>
                  <a:lnTo>
                    <a:pt x="1616124" y="522760"/>
                  </a:lnTo>
                  <a:lnTo>
                    <a:pt x="1598023" y="481522"/>
                  </a:lnTo>
                  <a:lnTo>
                    <a:pt x="1577809" y="441475"/>
                  </a:lnTo>
                  <a:lnTo>
                    <a:pt x="1555553" y="402692"/>
                  </a:lnTo>
                  <a:lnTo>
                    <a:pt x="1531325" y="365243"/>
                  </a:lnTo>
                  <a:lnTo>
                    <a:pt x="1505197" y="329199"/>
                  </a:lnTo>
                  <a:lnTo>
                    <a:pt x="1477240" y="294630"/>
                  </a:lnTo>
                  <a:lnTo>
                    <a:pt x="1447523" y="261608"/>
                  </a:lnTo>
                  <a:lnTo>
                    <a:pt x="1416118" y="230203"/>
                  </a:lnTo>
                  <a:lnTo>
                    <a:pt x="1383097" y="200486"/>
                  </a:lnTo>
                  <a:lnTo>
                    <a:pt x="1348528" y="172528"/>
                  </a:lnTo>
                  <a:lnTo>
                    <a:pt x="1312484" y="146400"/>
                  </a:lnTo>
                  <a:lnTo>
                    <a:pt x="1275036" y="122172"/>
                  </a:lnTo>
                  <a:lnTo>
                    <a:pt x="1236253" y="99915"/>
                  </a:lnTo>
                  <a:lnTo>
                    <a:pt x="1196207" y="79700"/>
                  </a:lnTo>
                  <a:lnTo>
                    <a:pt x="1154969" y="61599"/>
                  </a:lnTo>
                  <a:lnTo>
                    <a:pt x="1112609" y="45681"/>
                  </a:lnTo>
                  <a:lnTo>
                    <a:pt x="1069198" y="32018"/>
                  </a:lnTo>
                  <a:lnTo>
                    <a:pt x="1024807" y="20680"/>
                  </a:lnTo>
                  <a:lnTo>
                    <a:pt x="979507" y="11739"/>
                  </a:lnTo>
                  <a:lnTo>
                    <a:pt x="933369" y="5264"/>
                  </a:lnTo>
                  <a:lnTo>
                    <a:pt x="886464" y="1327"/>
                  </a:lnTo>
                  <a:lnTo>
                    <a:pt x="83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6389" y="1664284"/>
              <a:ext cx="1602440" cy="16024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95955" y="542925"/>
            <a:ext cx="2512695" cy="56261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sz="1200" b="1" spc="4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70"/>
              </a:spcBef>
            </a:pPr>
            <a:r>
              <a:rPr sz="1200" b="1" spc="95" dirty="0">
                <a:solidFill>
                  <a:srgbClr val="FFFFFF"/>
                </a:solidFill>
                <a:latin typeface="Arial"/>
                <a:cs typeface="Arial"/>
              </a:rPr>
              <a:t>India-</a:t>
            </a:r>
            <a:r>
              <a:rPr sz="1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FFFFFF"/>
                </a:solidFill>
                <a:latin typeface="Arial"/>
                <a:cs typeface="Arial"/>
              </a:rPr>
              <a:t>Ola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9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85" dirty="0">
                <a:solidFill>
                  <a:srgbClr val="FFFFFF"/>
                </a:solidFill>
                <a:latin typeface="Arial"/>
                <a:cs typeface="Arial"/>
              </a:rPr>
              <a:t>Uber-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1.45</a:t>
            </a:r>
            <a:r>
              <a:rPr sz="1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Million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08450" y="1152525"/>
            <a:ext cx="2184300" cy="2152421"/>
            <a:chOff x="3508451" y="1626641"/>
            <a:chExt cx="1678305" cy="1678305"/>
          </a:xfrm>
        </p:grpSpPr>
        <p:sp>
          <p:nvSpPr>
            <p:cNvPr id="8" name="object 8"/>
            <p:cNvSpPr/>
            <p:nvPr/>
          </p:nvSpPr>
          <p:spPr>
            <a:xfrm>
              <a:off x="3508451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4" h="1678304">
                  <a:moveTo>
                    <a:pt x="838860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7" y="11739"/>
                  </a:lnTo>
                  <a:lnTo>
                    <a:pt x="652918" y="20680"/>
                  </a:lnTo>
                  <a:lnTo>
                    <a:pt x="608528" y="32018"/>
                  </a:lnTo>
                  <a:lnTo>
                    <a:pt x="565117" y="45681"/>
                  </a:lnTo>
                  <a:lnTo>
                    <a:pt x="522758" y="61599"/>
                  </a:lnTo>
                  <a:lnTo>
                    <a:pt x="481520" y="79700"/>
                  </a:lnTo>
                  <a:lnTo>
                    <a:pt x="441474" y="99915"/>
                  </a:lnTo>
                  <a:lnTo>
                    <a:pt x="402691" y="122172"/>
                  </a:lnTo>
                  <a:lnTo>
                    <a:pt x="365242" y="146400"/>
                  </a:lnTo>
                  <a:lnTo>
                    <a:pt x="329198" y="172528"/>
                  </a:lnTo>
                  <a:lnTo>
                    <a:pt x="294630" y="200486"/>
                  </a:lnTo>
                  <a:lnTo>
                    <a:pt x="261607" y="230203"/>
                  </a:lnTo>
                  <a:lnTo>
                    <a:pt x="230203" y="261608"/>
                  </a:lnTo>
                  <a:lnTo>
                    <a:pt x="200486" y="294630"/>
                  </a:lnTo>
                  <a:lnTo>
                    <a:pt x="172528" y="329199"/>
                  </a:lnTo>
                  <a:lnTo>
                    <a:pt x="146399" y="365243"/>
                  </a:lnTo>
                  <a:lnTo>
                    <a:pt x="122171" y="402692"/>
                  </a:lnTo>
                  <a:lnTo>
                    <a:pt x="99915" y="441475"/>
                  </a:lnTo>
                  <a:lnTo>
                    <a:pt x="79700" y="481522"/>
                  </a:lnTo>
                  <a:lnTo>
                    <a:pt x="61599" y="522760"/>
                  </a:lnTo>
                  <a:lnTo>
                    <a:pt x="45681" y="565120"/>
                  </a:lnTo>
                  <a:lnTo>
                    <a:pt x="32018" y="608530"/>
                  </a:lnTo>
                  <a:lnTo>
                    <a:pt x="20680" y="652921"/>
                  </a:lnTo>
                  <a:lnTo>
                    <a:pt x="11739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9" y="979510"/>
                  </a:lnTo>
                  <a:lnTo>
                    <a:pt x="20680" y="1024810"/>
                  </a:lnTo>
                  <a:lnTo>
                    <a:pt x="32018" y="1069200"/>
                  </a:lnTo>
                  <a:lnTo>
                    <a:pt x="45681" y="1112611"/>
                  </a:lnTo>
                  <a:lnTo>
                    <a:pt x="61599" y="1154970"/>
                  </a:lnTo>
                  <a:lnTo>
                    <a:pt x="79700" y="1196209"/>
                  </a:lnTo>
                  <a:lnTo>
                    <a:pt x="99915" y="1236255"/>
                  </a:lnTo>
                  <a:lnTo>
                    <a:pt x="122171" y="1275038"/>
                  </a:lnTo>
                  <a:lnTo>
                    <a:pt x="146399" y="1312486"/>
                  </a:lnTo>
                  <a:lnTo>
                    <a:pt x="172528" y="1348530"/>
                  </a:lnTo>
                  <a:lnTo>
                    <a:pt x="200486" y="1383099"/>
                  </a:lnTo>
                  <a:lnTo>
                    <a:pt x="230203" y="1416121"/>
                  </a:lnTo>
                  <a:lnTo>
                    <a:pt x="261607" y="1447526"/>
                  </a:lnTo>
                  <a:lnTo>
                    <a:pt x="294630" y="1477242"/>
                  </a:lnTo>
                  <a:lnTo>
                    <a:pt x="329198" y="1505200"/>
                  </a:lnTo>
                  <a:lnTo>
                    <a:pt x="365242" y="1531329"/>
                  </a:lnTo>
                  <a:lnTo>
                    <a:pt x="402691" y="1555556"/>
                  </a:lnTo>
                  <a:lnTo>
                    <a:pt x="441474" y="1577813"/>
                  </a:lnTo>
                  <a:lnTo>
                    <a:pt x="481520" y="1598027"/>
                  </a:lnTo>
                  <a:lnTo>
                    <a:pt x="522758" y="1616128"/>
                  </a:lnTo>
                  <a:lnTo>
                    <a:pt x="565117" y="1632046"/>
                  </a:lnTo>
                  <a:lnTo>
                    <a:pt x="608528" y="1645709"/>
                  </a:lnTo>
                  <a:lnTo>
                    <a:pt x="652918" y="1657046"/>
                  </a:lnTo>
                  <a:lnTo>
                    <a:pt x="698217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0" y="1677727"/>
                  </a:lnTo>
                  <a:lnTo>
                    <a:pt x="886462" y="1676399"/>
                  </a:lnTo>
                  <a:lnTo>
                    <a:pt x="933368" y="1672462"/>
                  </a:lnTo>
                  <a:lnTo>
                    <a:pt x="979506" y="1665988"/>
                  </a:lnTo>
                  <a:lnTo>
                    <a:pt x="1024806" y="1657046"/>
                  </a:lnTo>
                  <a:lnTo>
                    <a:pt x="1069197" y="1645709"/>
                  </a:lnTo>
                  <a:lnTo>
                    <a:pt x="1112607" y="1632046"/>
                  </a:lnTo>
                  <a:lnTo>
                    <a:pt x="1154967" y="1616128"/>
                  </a:lnTo>
                  <a:lnTo>
                    <a:pt x="1196206" y="1598027"/>
                  </a:lnTo>
                  <a:lnTo>
                    <a:pt x="1236252" y="1577813"/>
                  </a:lnTo>
                  <a:lnTo>
                    <a:pt x="1275034" y="1555556"/>
                  </a:lnTo>
                  <a:lnTo>
                    <a:pt x="1312483" y="1531329"/>
                  </a:lnTo>
                  <a:lnTo>
                    <a:pt x="1348527" y="1505200"/>
                  </a:lnTo>
                  <a:lnTo>
                    <a:pt x="1383095" y="1477242"/>
                  </a:lnTo>
                  <a:lnTo>
                    <a:pt x="1416117" y="1447526"/>
                  </a:lnTo>
                  <a:lnTo>
                    <a:pt x="1447522" y="1416121"/>
                  </a:lnTo>
                  <a:lnTo>
                    <a:pt x="1477238" y="1383099"/>
                  </a:lnTo>
                  <a:lnTo>
                    <a:pt x="1505196" y="1348530"/>
                  </a:lnTo>
                  <a:lnTo>
                    <a:pt x="1531324" y="1312486"/>
                  </a:lnTo>
                  <a:lnTo>
                    <a:pt x="1555551" y="1275038"/>
                  </a:lnTo>
                  <a:lnTo>
                    <a:pt x="1577808" y="1236255"/>
                  </a:lnTo>
                  <a:lnTo>
                    <a:pt x="1598022" y="1196209"/>
                  </a:lnTo>
                  <a:lnTo>
                    <a:pt x="1616123" y="1154970"/>
                  </a:lnTo>
                  <a:lnTo>
                    <a:pt x="1632040" y="1112611"/>
                  </a:lnTo>
                  <a:lnTo>
                    <a:pt x="1645703" y="1069200"/>
                  </a:lnTo>
                  <a:lnTo>
                    <a:pt x="1657040" y="1024810"/>
                  </a:lnTo>
                  <a:lnTo>
                    <a:pt x="1665982" y="979510"/>
                  </a:lnTo>
                  <a:lnTo>
                    <a:pt x="1672456" y="933372"/>
                  </a:lnTo>
                  <a:lnTo>
                    <a:pt x="1676392" y="886467"/>
                  </a:lnTo>
                  <a:lnTo>
                    <a:pt x="1677720" y="838865"/>
                  </a:lnTo>
                  <a:lnTo>
                    <a:pt x="1676392" y="791263"/>
                  </a:lnTo>
                  <a:lnTo>
                    <a:pt x="1672456" y="744358"/>
                  </a:lnTo>
                  <a:lnTo>
                    <a:pt x="1665982" y="698220"/>
                  </a:lnTo>
                  <a:lnTo>
                    <a:pt x="1657040" y="652921"/>
                  </a:lnTo>
                  <a:lnTo>
                    <a:pt x="1645703" y="608530"/>
                  </a:lnTo>
                  <a:lnTo>
                    <a:pt x="1632040" y="565120"/>
                  </a:lnTo>
                  <a:lnTo>
                    <a:pt x="1616123" y="522760"/>
                  </a:lnTo>
                  <a:lnTo>
                    <a:pt x="1598022" y="481522"/>
                  </a:lnTo>
                  <a:lnTo>
                    <a:pt x="1577808" y="441475"/>
                  </a:lnTo>
                  <a:lnTo>
                    <a:pt x="1555551" y="402692"/>
                  </a:lnTo>
                  <a:lnTo>
                    <a:pt x="1531324" y="365243"/>
                  </a:lnTo>
                  <a:lnTo>
                    <a:pt x="1505196" y="329199"/>
                  </a:lnTo>
                  <a:lnTo>
                    <a:pt x="1477238" y="294630"/>
                  </a:lnTo>
                  <a:lnTo>
                    <a:pt x="1447522" y="261608"/>
                  </a:lnTo>
                  <a:lnTo>
                    <a:pt x="1416117" y="230203"/>
                  </a:lnTo>
                  <a:lnTo>
                    <a:pt x="1383095" y="200486"/>
                  </a:lnTo>
                  <a:lnTo>
                    <a:pt x="1348527" y="172528"/>
                  </a:lnTo>
                  <a:lnTo>
                    <a:pt x="1312483" y="146400"/>
                  </a:lnTo>
                  <a:lnTo>
                    <a:pt x="1275034" y="122172"/>
                  </a:lnTo>
                  <a:lnTo>
                    <a:pt x="1236252" y="99915"/>
                  </a:lnTo>
                  <a:lnTo>
                    <a:pt x="1196206" y="79700"/>
                  </a:lnTo>
                  <a:lnTo>
                    <a:pt x="1154967" y="61599"/>
                  </a:lnTo>
                  <a:lnTo>
                    <a:pt x="1112607" y="45681"/>
                  </a:lnTo>
                  <a:lnTo>
                    <a:pt x="1069197" y="32018"/>
                  </a:lnTo>
                  <a:lnTo>
                    <a:pt x="1024806" y="20680"/>
                  </a:lnTo>
                  <a:lnTo>
                    <a:pt x="979506" y="11739"/>
                  </a:lnTo>
                  <a:lnTo>
                    <a:pt x="933368" y="5264"/>
                  </a:lnTo>
                  <a:lnTo>
                    <a:pt x="886462" y="1327"/>
                  </a:lnTo>
                  <a:lnTo>
                    <a:pt x="838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46094" y="1664284"/>
              <a:ext cx="1602447" cy="16024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298450" y="210452"/>
            <a:ext cx="1602599" cy="40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389" y="533273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1849" y="848563"/>
            <a:ext cx="1170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5" dirty="0">
                <a:solidFill>
                  <a:srgbClr val="FFFFFF"/>
                </a:solidFill>
                <a:latin typeface="Arial"/>
                <a:cs typeface="Arial"/>
              </a:rPr>
              <a:t>Physical</a:t>
            </a:r>
            <a:r>
              <a:rPr sz="1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8750" y="1152525"/>
            <a:ext cx="2031900" cy="1945525"/>
            <a:chOff x="628750" y="1419745"/>
            <a:chExt cx="1678305" cy="1678305"/>
          </a:xfrm>
        </p:grpSpPr>
        <p:sp>
          <p:nvSpPr>
            <p:cNvPr id="4" name="object 4"/>
            <p:cNvSpPr/>
            <p:nvPr/>
          </p:nvSpPr>
          <p:spPr>
            <a:xfrm>
              <a:off x="628750" y="1419745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5" h="1678305">
                  <a:moveTo>
                    <a:pt x="838861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6" y="11738"/>
                  </a:lnTo>
                  <a:lnTo>
                    <a:pt x="652917" y="20679"/>
                  </a:lnTo>
                  <a:lnTo>
                    <a:pt x="608526" y="32017"/>
                  </a:lnTo>
                  <a:lnTo>
                    <a:pt x="565116" y="45680"/>
                  </a:lnTo>
                  <a:lnTo>
                    <a:pt x="522756" y="61597"/>
                  </a:lnTo>
                  <a:lnTo>
                    <a:pt x="481517" y="79698"/>
                  </a:lnTo>
                  <a:lnTo>
                    <a:pt x="441471" y="99912"/>
                  </a:lnTo>
                  <a:lnTo>
                    <a:pt x="402689" y="122168"/>
                  </a:lnTo>
                  <a:lnTo>
                    <a:pt x="365240" y="146396"/>
                  </a:lnTo>
                  <a:lnTo>
                    <a:pt x="329196" y="172524"/>
                  </a:lnTo>
                  <a:lnTo>
                    <a:pt x="294627" y="200481"/>
                  </a:lnTo>
                  <a:lnTo>
                    <a:pt x="261605" y="230198"/>
                  </a:lnTo>
                  <a:lnTo>
                    <a:pt x="230200" y="261602"/>
                  </a:lnTo>
                  <a:lnTo>
                    <a:pt x="200484" y="294624"/>
                  </a:lnTo>
                  <a:lnTo>
                    <a:pt x="172526" y="329192"/>
                  </a:lnTo>
                  <a:lnTo>
                    <a:pt x="146398" y="365236"/>
                  </a:lnTo>
                  <a:lnTo>
                    <a:pt x="122170" y="402685"/>
                  </a:lnTo>
                  <a:lnTo>
                    <a:pt x="99914" y="441467"/>
                  </a:lnTo>
                  <a:lnTo>
                    <a:pt x="79699" y="481513"/>
                  </a:lnTo>
                  <a:lnTo>
                    <a:pt x="61598" y="522751"/>
                  </a:lnTo>
                  <a:lnTo>
                    <a:pt x="45680" y="565111"/>
                  </a:lnTo>
                  <a:lnTo>
                    <a:pt x="32017" y="608522"/>
                  </a:lnTo>
                  <a:lnTo>
                    <a:pt x="20680" y="652912"/>
                  </a:lnTo>
                  <a:lnTo>
                    <a:pt x="11738" y="698212"/>
                  </a:lnTo>
                  <a:lnTo>
                    <a:pt x="5264" y="744350"/>
                  </a:lnTo>
                  <a:lnTo>
                    <a:pt x="1327" y="791255"/>
                  </a:lnTo>
                  <a:lnTo>
                    <a:pt x="0" y="838857"/>
                  </a:lnTo>
                  <a:lnTo>
                    <a:pt x="1327" y="886459"/>
                  </a:lnTo>
                  <a:lnTo>
                    <a:pt x="5264" y="933365"/>
                  </a:lnTo>
                  <a:lnTo>
                    <a:pt x="11738" y="979503"/>
                  </a:lnTo>
                  <a:lnTo>
                    <a:pt x="20680" y="1024802"/>
                  </a:lnTo>
                  <a:lnTo>
                    <a:pt x="32017" y="1069193"/>
                  </a:lnTo>
                  <a:lnTo>
                    <a:pt x="45680" y="1112604"/>
                  </a:lnTo>
                  <a:lnTo>
                    <a:pt x="61598" y="1154963"/>
                  </a:lnTo>
                  <a:lnTo>
                    <a:pt x="79699" y="1196202"/>
                  </a:lnTo>
                  <a:lnTo>
                    <a:pt x="99914" y="1236248"/>
                  </a:lnTo>
                  <a:lnTo>
                    <a:pt x="122170" y="1275031"/>
                  </a:lnTo>
                  <a:lnTo>
                    <a:pt x="146398" y="1312479"/>
                  </a:lnTo>
                  <a:lnTo>
                    <a:pt x="172526" y="1348523"/>
                  </a:lnTo>
                  <a:lnTo>
                    <a:pt x="200484" y="1383092"/>
                  </a:lnTo>
                  <a:lnTo>
                    <a:pt x="230200" y="1416114"/>
                  </a:lnTo>
                  <a:lnTo>
                    <a:pt x="261605" y="1447519"/>
                  </a:lnTo>
                  <a:lnTo>
                    <a:pt x="294627" y="1477235"/>
                  </a:lnTo>
                  <a:lnTo>
                    <a:pt x="329196" y="1505193"/>
                  </a:lnTo>
                  <a:lnTo>
                    <a:pt x="365240" y="1531321"/>
                  </a:lnTo>
                  <a:lnTo>
                    <a:pt x="402689" y="1555549"/>
                  </a:lnTo>
                  <a:lnTo>
                    <a:pt x="441471" y="1577805"/>
                  </a:lnTo>
                  <a:lnTo>
                    <a:pt x="481517" y="1598019"/>
                  </a:lnTo>
                  <a:lnTo>
                    <a:pt x="522756" y="1616121"/>
                  </a:lnTo>
                  <a:lnTo>
                    <a:pt x="565116" y="1632038"/>
                  </a:lnTo>
                  <a:lnTo>
                    <a:pt x="608526" y="1645701"/>
                  </a:lnTo>
                  <a:lnTo>
                    <a:pt x="652917" y="1657039"/>
                  </a:lnTo>
                  <a:lnTo>
                    <a:pt x="698216" y="1665980"/>
                  </a:lnTo>
                  <a:lnTo>
                    <a:pt x="744354" y="1672455"/>
                  </a:lnTo>
                  <a:lnTo>
                    <a:pt x="791259" y="1676391"/>
                  </a:lnTo>
                  <a:lnTo>
                    <a:pt x="838861" y="1677719"/>
                  </a:lnTo>
                  <a:lnTo>
                    <a:pt x="886464" y="1676391"/>
                  </a:lnTo>
                  <a:lnTo>
                    <a:pt x="933369" y="1672455"/>
                  </a:lnTo>
                  <a:lnTo>
                    <a:pt x="979507" y="1665980"/>
                  </a:lnTo>
                  <a:lnTo>
                    <a:pt x="1024807" y="1657039"/>
                  </a:lnTo>
                  <a:lnTo>
                    <a:pt x="1069198" y="1645701"/>
                  </a:lnTo>
                  <a:lnTo>
                    <a:pt x="1112609" y="1632038"/>
                  </a:lnTo>
                  <a:lnTo>
                    <a:pt x="1154969" y="1616121"/>
                  </a:lnTo>
                  <a:lnTo>
                    <a:pt x="1196207" y="1598019"/>
                  </a:lnTo>
                  <a:lnTo>
                    <a:pt x="1236253" y="1577805"/>
                  </a:lnTo>
                  <a:lnTo>
                    <a:pt x="1275036" y="1555549"/>
                  </a:lnTo>
                  <a:lnTo>
                    <a:pt x="1312484" y="1531321"/>
                  </a:lnTo>
                  <a:lnTo>
                    <a:pt x="1348528" y="1505193"/>
                  </a:lnTo>
                  <a:lnTo>
                    <a:pt x="1383097" y="1477235"/>
                  </a:lnTo>
                  <a:lnTo>
                    <a:pt x="1416118" y="1447519"/>
                  </a:lnTo>
                  <a:lnTo>
                    <a:pt x="1447523" y="1416114"/>
                  </a:lnTo>
                  <a:lnTo>
                    <a:pt x="1477240" y="1383092"/>
                  </a:lnTo>
                  <a:lnTo>
                    <a:pt x="1505197" y="1348523"/>
                  </a:lnTo>
                  <a:lnTo>
                    <a:pt x="1531325" y="1312479"/>
                  </a:lnTo>
                  <a:lnTo>
                    <a:pt x="1555553" y="1275031"/>
                  </a:lnTo>
                  <a:lnTo>
                    <a:pt x="1577809" y="1236248"/>
                  </a:lnTo>
                  <a:lnTo>
                    <a:pt x="1598023" y="1196202"/>
                  </a:lnTo>
                  <a:lnTo>
                    <a:pt x="1616124" y="1154963"/>
                  </a:lnTo>
                  <a:lnTo>
                    <a:pt x="1632041" y="1112604"/>
                  </a:lnTo>
                  <a:lnTo>
                    <a:pt x="1645704" y="1069193"/>
                  </a:lnTo>
                  <a:lnTo>
                    <a:pt x="1657042" y="1024802"/>
                  </a:lnTo>
                  <a:lnTo>
                    <a:pt x="1665983" y="979503"/>
                  </a:lnTo>
                  <a:lnTo>
                    <a:pt x="1672457" y="933365"/>
                  </a:lnTo>
                  <a:lnTo>
                    <a:pt x="1676394" y="886459"/>
                  </a:lnTo>
                  <a:lnTo>
                    <a:pt x="1677722" y="838857"/>
                  </a:lnTo>
                  <a:lnTo>
                    <a:pt x="1676394" y="791255"/>
                  </a:lnTo>
                  <a:lnTo>
                    <a:pt x="1672457" y="744350"/>
                  </a:lnTo>
                  <a:lnTo>
                    <a:pt x="1665983" y="698212"/>
                  </a:lnTo>
                  <a:lnTo>
                    <a:pt x="1657042" y="652912"/>
                  </a:lnTo>
                  <a:lnTo>
                    <a:pt x="1645704" y="608522"/>
                  </a:lnTo>
                  <a:lnTo>
                    <a:pt x="1632041" y="565111"/>
                  </a:lnTo>
                  <a:lnTo>
                    <a:pt x="1616124" y="522751"/>
                  </a:lnTo>
                  <a:lnTo>
                    <a:pt x="1598023" y="481513"/>
                  </a:lnTo>
                  <a:lnTo>
                    <a:pt x="1577809" y="441467"/>
                  </a:lnTo>
                  <a:lnTo>
                    <a:pt x="1555553" y="402685"/>
                  </a:lnTo>
                  <a:lnTo>
                    <a:pt x="1531325" y="365236"/>
                  </a:lnTo>
                  <a:lnTo>
                    <a:pt x="1505197" y="329192"/>
                  </a:lnTo>
                  <a:lnTo>
                    <a:pt x="1477240" y="294624"/>
                  </a:lnTo>
                  <a:lnTo>
                    <a:pt x="1447523" y="261602"/>
                  </a:lnTo>
                  <a:lnTo>
                    <a:pt x="1416118" y="230198"/>
                  </a:lnTo>
                  <a:lnTo>
                    <a:pt x="1383097" y="200481"/>
                  </a:lnTo>
                  <a:lnTo>
                    <a:pt x="1348528" y="172524"/>
                  </a:lnTo>
                  <a:lnTo>
                    <a:pt x="1312484" y="146396"/>
                  </a:lnTo>
                  <a:lnTo>
                    <a:pt x="1275036" y="122168"/>
                  </a:lnTo>
                  <a:lnTo>
                    <a:pt x="1236253" y="99912"/>
                  </a:lnTo>
                  <a:lnTo>
                    <a:pt x="1196207" y="79698"/>
                  </a:lnTo>
                  <a:lnTo>
                    <a:pt x="1154969" y="61597"/>
                  </a:lnTo>
                  <a:lnTo>
                    <a:pt x="1112609" y="45680"/>
                  </a:lnTo>
                  <a:lnTo>
                    <a:pt x="1069198" y="32017"/>
                  </a:lnTo>
                  <a:lnTo>
                    <a:pt x="1024807" y="20679"/>
                  </a:lnTo>
                  <a:lnTo>
                    <a:pt x="979507" y="11738"/>
                  </a:lnTo>
                  <a:lnTo>
                    <a:pt x="933369" y="5264"/>
                  </a:lnTo>
                  <a:lnTo>
                    <a:pt x="886464" y="1327"/>
                  </a:lnTo>
                  <a:lnTo>
                    <a:pt x="83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6389" y="1457375"/>
              <a:ext cx="1602440" cy="16024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34701" y="847725"/>
            <a:ext cx="1024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2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08451" y="1152525"/>
            <a:ext cx="2031900" cy="1945525"/>
            <a:chOff x="3508451" y="1419745"/>
            <a:chExt cx="1678305" cy="1678305"/>
          </a:xfrm>
        </p:grpSpPr>
        <p:sp>
          <p:nvSpPr>
            <p:cNvPr id="8" name="object 8"/>
            <p:cNvSpPr/>
            <p:nvPr/>
          </p:nvSpPr>
          <p:spPr>
            <a:xfrm>
              <a:off x="3508451" y="1419745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4" h="1678305">
                  <a:moveTo>
                    <a:pt x="838860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7" y="11738"/>
                  </a:lnTo>
                  <a:lnTo>
                    <a:pt x="652918" y="20679"/>
                  </a:lnTo>
                  <a:lnTo>
                    <a:pt x="608528" y="32017"/>
                  </a:lnTo>
                  <a:lnTo>
                    <a:pt x="565117" y="45680"/>
                  </a:lnTo>
                  <a:lnTo>
                    <a:pt x="522758" y="61597"/>
                  </a:lnTo>
                  <a:lnTo>
                    <a:pt x="481520" y="79698"/>
                  </a:lnTo>
                  <a:lnTo>
                    <a:pt x="441474" y="99912"/>
                  </a:lnTo>
                  <a:lnTo>
                    <a:pt x="402691" y="122168"/>
                  </a:lnTo>
                  <a:lnTo>
                    <a:pt x="365242" y="146396"/>
                  </a:lnTo>
                  <a:lnTo>
                    <a:pt x="329198" y="172524"/>
                  </a:lnTo>
                  <a:lnTo>
                    <a:pt x="294630" y="200481"/>
                  </a:lnTo>
                  <a:lnTo>
                    <a:pt x="261607" y="230198"/>
                  </a:lnTo>
                  <a:lnTo>
                    <a:pt x="230203" y="261602"/>
                  </a:lnTo>
                  <a:lnTo>
                    <a:pt x="200486" y="294624"/>
                  </a:lnTo>
                  <a:lnTo>
                    <a:pt x="172528" y="329192"/>
                  </a:lnTo>
                  <a:lnTo>
                    <a:pt x="146399" y="365236"/>
                  </a:lnTo>
                  <a:lnTo>
                    <a:pt x="122171" y="402685"/>
                  </a:lnTo>
                  <a:lnTo>
                    <a:pt x="99915" y="441467"/>
                  </a:lnTo>
                  <a:lnTo>
                    <a:pt x="79700" y="481513"/>
                  </a:lnTo>
                  <a:lnTo>
                    <a:pt x="61599" y="522751"/>
                  </a:lnTo>
                  <a:lnTo>
                    <a:pt x="45681" y="565111"/>
                  </a:lnTo>
                  <a:lnTo>
                    <a:pt x="32018" y="608522"/>
                  </a:lnTo>
                  <a:lnTo>
                    <a:pt x="20680" y="652912"/>
                  </a:lnTo>
                  <a:lnTo>
                    <a:pt x="11739" y="698212"/>
                  </a:lnTo>
                  <a:lnTo>
                    <a:pt x="5264" y="744350"/>
                  </a:lnTo>
                  <a:lnTo>
                    <a:pt x="1327" y="791255"/>
                  </a:lnTo>
                  <a:lnTo>
                    <a:pt x="0" y="838857"/>
                  </a:lnTo>
                  <a:lnTo>
                    <a:pt x="1327" y="886459"/>
                  </a:lnTo>
                  <a:lnTo>
                    <a:pt x="5264" y="933365"/>
                  </a:lnTo>
                  <a:lnTo>
                    <a:pt x="11739" y="979503"/>
                  </a:lnTo>
                  <a:lnTo>
                    <a:pt x="20680" y="1024802"/>
                  </a:lnTo>
                  <a:lnTo>
                    <a:pt x="32018" y="1069193"/>
                  </a:lnTo>
                  <a:lnTo>
                    <a:pt x="45681" y="1112604"/>
                  </a:lnTo>
                  <a:lnTo>
                    <a:pt x="61599" y="1154963"/>
                  </a:lnTo>
                  <a:lnTo>
                    <a:pt x="79700" y="1196202"/>
                  </a:lnTo>
                  <a:lnTo>
                    <a:pt x="99915" y="1236248"/>
                  </a:lnTo>
                  <a:lnTo>
                    <a:pt x="122171" y="1275031"/>
                  </a:lnTo>
                  <a:lnTo>
                    <a:pt x="146399" y="1312479"/>
                  </a:lnTo>
                  <a:lnTo>
                    <a:pt x="172528" y="1348523"/>
                  </a:lnTo>
                  <a:lnTo>
                    <a:pt x="200486" y="1383092"/>
                  </a:lnTo>
                  <a:lnTo>
                    <a:pt x="230203" y="1416114"/>
                  </a:lnTo>
                  <a:lnTo>
                    <a:pt x="261607" y="1447519"/>
                  </a:lnTo>
                  <a:lnTo>
                    <a:pt x="294630" y="1477235"/>
                  </a:lnTo>
                  <a:lnTo>
                    <a:pt x="329198" y="1505193"/>
                  </a:lnTo>
                  <a:lnTo>
                    <a:pt x="365242" y="1531321"/>
                  </a:lnTo>
                  <a:lnTo>
                    <a:pt x="402691" y="1555549"/>
                  </a:lnTo>
                  <a:lnTo>
                    <a:pt x="441474" y="1577805"/>
                  </a:lnTo>
                  <a:lnTo>
                    <a:pt x="481520" y="1598019"/>
                  </a:lnTo>
                  <a:lnTo>
                    <a:pt x="522758" y="1616121"/>
                  </a:lnTo>
                  <a:lnTo>
                    <a:pt x="565117" y="1632038"/>
                  </a:lnTo>
                  <a:lnTo>
                    <a:pt x="608528" y="1645701"/>
                  </a:lnTo>
                  <a:lnTo>
                    <a:pt x="652918" y="1657039"/>
                  </a:lnTo>
                  <a:lnTo>
                    <a:pt x="698217" y="1665980"/>
                  </a:lnTo>
                  <a:lnTo>
                    <a:pt x="744354" y="1672455"/>
                  </a:lnTo>
                  <a:lnTo>
                    <a:pt x="791259" y="1676391"/>
                  </a:lnTo>
                  <a:lnTo>
                    <a:pt x="838860" y="1677719"/>
                  </a:lnTo>
                  <a:lnTo>
                    <a:pt x="886462" y="1676391"/>
                  </a:lnTo>
                  <a:lnTo>
                    <a:pt x="933368" y="1672455"/>
                  </a:lnTo>
                  <a:lnTo>
                    <a:pt x="979506" y="1665980"/>
                  </a:lnTo>
                  <a:lnTo>
                    <a:pt x="1024806" y="1657039"/>
                  </a:lnTo>
                  <a:lnTo>
                    <a:pt x="1069197" y="1645701"/>
                  </a:lnTo>
                  <a:lnTo>
                    <a:pt x="1112607" y="1632038"/>
                  </a:lnTo>
                  <a:lnTo>
                    <a:pt x="1154967" y="1616121"/>
                  </a:lnTo>
                  <a:lnTo>
                    <a:pt x="1196206" y="1598019"/>
                  </a:lnTo>
                  <a:lnTo>
                    <a:pt x="1236252" y="1577805"/>
                  </a:lnTo>
                  <a:lnTo>
                    <a:pt x="1275034" y="1555549"/>
                  </a:lnTo>
                  <a:lnTo>
                    <a:pt x="1312483" y="1531321"/>
                  </a:lnTo>
                  <a:lnTo>
                    <a:pt x="1348527" y="1505193"/>
                  </a:lnTo>
                  <a:lnTo>
                    <a:pt x="1383095" y="1477235"/>
                  </a:lnTo>
                  <a:lnTo>
                    <a:pt x="1416117" y="1447519"/>
                  </a:lnTo>
                  <a:lnTo>
                    <a:pt x="1447522" y="1416114"/>
                  </a:lnTo>
                  <a:lnTo>
                    <a:pt x="1477238" y="1383092"/>
                  </a:lnTo>
                  <a:lnTo>
                    <a:pt x="1505196" y="1348523"/>
                  </a:lnTo>
                  <a:lnTo>
                    <a:pt x="1531324" y="1312479"/>
                  </a:lnTo>
                  <a:lnTo>
                    <a:pt x="1555551" y="1275031"/>
                  </a:lnTo>
                  <a:lnTo>
                    <a:pt x="1577808" y="1236248"/>
                  </a:lnTo>
                  <a:lnTo>
                    <a:pt x="1598022" y="1196202"/>
                  </a:lnTo>
                  <a:lnTo>
                    <a:pt x="1616123" y="1154963"/>
                  </a:lnTo>
                  <a:lnTo>
                    <a:pt x="1632040" y="1112604"/>
                  </a:lnTo>
                  <a:lnTo>
                    <a:pt x="1645703" y="1069193"/>
                  </a:lnTo>
                  <a:lnTo>
                    <a:pt x="1657040" y="1024802"/>
                  </a:lnTo>
                  <a:lnTo>
                    <a:pt x="1665982" y="979503"/>
                  </a:lnTo>
                  <a:lnTo>
                    <a:pt x="1672456" y="933365"/>
                  </a:lnTo>
                  <a:lnTo>
                    <a:pt x="1676392" y="886459"/>
                  </a:lnTo>
                  <a:lnTo>
                    <a:pt x="1677720" y="838857"/>
                  </a:lnTo>
                  <a:lnTo>
                    <a:pt x="1676392" y="791255"/>
                  </a:lnTo>
                  <a:lnTo>
                    <a:pt x="1672456" y="744350"/>
                  </a:lnTo>
                  <a:lnTo>
                    <a:pt x="1665982" y="698212"/>
                  </a:lnTo>
                  <a:lnTo>
                    <a:pt x="1657040" y="652912"/>
                  </a:lnTo>
                  <a:lnTo>
                    <a:pt x="1645703" y="608522"/>
                  </a:lnTo>
                  <a:lnTo>
                    <a:pt x="1632040" y="565111"/>
                  </a:lnTo>
                  <a:lnTo>
                    <a:pt x="1616123" y="522751"/>
                  </a:lnTo>
                  <a:lnTo>
                    <a:pt x="1598022" y="481513"/>
                  </a:lnTo>
                  <a:lnTo>
                    <a:pt x="1577808" y="441467"/>
                  </a:lnTo>
                  <a:lnTo>
                    <a:pt x="1555551" y="402685"/>
                  </a:lnTo>
                  <a:lnTo>
                    <a:pt x="1531324" y="365236"/>
                  </a:lnTo>
                  <a:lnTo>
                    <a:pt x="1505196" y="329192"/>
                  </a:lnTo>
                  <a:lnTo>
                    <a:pt x="1477238" y="294624"/>
                  </a:lnTo>
                  <a:lnTo>
                    <a:pt x="1447522" y="261602"/>
                  </a:lnTo>
                  <a:lnTo>
                    <a:pt x="1416117" y="230198"/>
                  </a:lnTo>
                  <a:lnTo>
                    <a:pt x="1383095" y="200481"/>
                  </a:lnTo>
                  <a:lnTo>
                    <a:pt x="1348527" y="172524"/>
                  </a:lnTo>
                  <a:lnTo>
                    <a:pt x="1312483" y="146396"/>
                  </a:lnTo>
                  <a:lnTo>
                    <a:pt x="1275034" y="122168"/>
                  </a:lnTo>
                  <a:lnTo>
                    <a:pt x="1236252" y="99912"/>
                  </a:lnTo>
                  <a:lnTo>
                    <a:pt x="1196206" y="79698"/>
                  </a:lnTo>
                  <a:lnTo>
                    <a:pt x="1154967" y="61597"/>
                  </a:lnTo>
                  <a:lnTo>
                    <a:pt x="1112607" y="45680"/>
                  </a:lnTo>
                  <a:lnTo>
                    <a:pt x="1069197" y="32017"/>
                  </a:lnTo>
                  <a:lnTo>
                    <a:pt x="1024806" y="20679"/>
                  </a:lnTo>
                  <a:lnTo>
                    <a:pt x="979506" y="11738"/>
                  </a:lnTo>
                  <a:lnTo>
                    <a:pt x="933368" y="5264"/>
                  </a:lnTo>
                  <a:lnTo>
                    <a:pt x="886462" y="1327"/>
                  </a:lnTo>
                  <a:lnTo>
                    <a:pt x="838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46094" y="1457375"/>
              <a:ext cx="1602447" cy="16024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333338" y="281216"/>
            <a:ext cx="1602599" cy="40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389" y="533273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1849" y="695325"/>
            <a:ext cx="1170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25" dirty="0">
                <a:solidFill>
                  <a:srgbClr val="FFFFFF"/>
                </a:solidFill>
                <a:latin typeface="Arial"/>
                <a:cs typeface="Arial"/>
              </a:rPr>
              <a:t>Physical</a:t>
            </a:r>
            <a:r>
              <a:rPr sz="12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9450" y="894224"/>
            <a:ext cx="1847214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10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5" dirty="0">
                <a:solidFill>
                  <a:srgbClr val="FFFFFF"/>
                </a:solidFill>
                <a:latin typeface="Arial"/>
                <a:cs typeface="Arial"/>
              </a:rPr>
              <a:t>Trillion 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Sticks </a:t>
            </a:r>
            <a:r>
              <a:rPr sz="1100" b="1" spc="35" dirty="0">
                <a:solidFill>
                  <a:srgbClr val="FFFFFF"/>
                </a:solidFill>
                <a:latin typeface="Arial"/>
                <a:cs typeface="Arial"/>
              </a:rPr>
              <a:t>Globally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0850" y="1152525"/>
            <a:ext cx="2184300" cy="2152421"/>
            <a:chOff x="628750" y="1626641"/>
            <a:chExt cx="1678305" cy="1678305"/>
          </a:xfrm>
        </p:grpSpPr>
        <p:sp>
          <p:nvSpPr>
            <p:cNvPr id="5" name="object 5"/>
            <p:cNvSpPr/>
            <p:nvPr/>
          </p:nvSpPr>
          <p:spPr>
            <a:xfrm>
              <a:off x="628750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5" h="1678304">
                  <a:moveTo>
                    <a:pt x="838861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6" y="11739"/>
                  </a:lnTo>
                  <a:lnTo>
                    <a:pt x="652917" y="20680"/>
                  </a:lnTo>
                  <a:lnTo>
                    <a:pt x="608526" y="32018"/>
                  </a:lnTo>
                  <a:lnTo>
                    <a:pt x="565116" y="45681"/>
                  </a:lnTo>
                  <a:lnTo>
                    <a:pt x="522756" y="61599"/>
                  </a:lnTo>
                  <a:lnTo>
                    <a:pt x="481517" y="79700"/>
                  </a:lnTo>
                  <a:lnTo>
                    <a:pt x="441471" y="99915"/>
                  </a:lnTo>
                  <a:lnTo>
                    <a:pt x="402689" y="122172"/>
                  </a:lnTo>
                  <a:lnTo>
                    <a:pt x="365240" y="146400"/>
                  </a:lnTo>
                  <a:lnTo>
                    <a:pt x="329196" y="172528"/>
                  </a:lnTo>
                  <a:lnTo>
                    <a:pt x="294627" y="200486"/>
                  </a:lnTo>
                  <a:lnTo>
                    <a:pt x="261605" y="230203"/>
                  </a:lnTo>
                  <a:lnTo>
                    <a:pt x="230200" y="261608"/>
                  </a:lnTo>
                  <a:lnTo>
                    <a:pt x="200484" y="294630"/>
                  </a:lnTo>
                  <a:lnTo>
                    <a:pt x="172526" y="329199"/>
                  </a:lnTo>
                  <a:lnTo>
                    <a:pt x="146398" y="365243"/>
                  </a:lnTo>
                  <a:lnTo>
                    <a:pt x="122170" y="402692"/>
                  </a:lnTo>
                  <a:lnTo>
                    <a:pt x="99914" y="441475"/>
                  </a:lnTo>
                  <a:lnTo>
                    <a:pt x="79699" y="481522"/>
                  </a:lnTo>
                  <a:lnTo>
                    <a:pt x="61598" y="522760"/>
                  </a:lnTo>
                  <a:lnTo>
                    <a:pt x="45680" y="565120"/>
                  </a:lnTo>
                  <a:lnTo>
                    <a:pt x="32017" y="608530"/>
                  </a:lnTo>
                  <a:lnTo>
                    <a:pt x="20680" y="652921"/>
                  </a:lnTo>
                  <a:lnTo>
                    <a:pt x="11738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8" y="979510"/>
                  </a:lnTo>
                  <a:lnTo>
                    <a:pt x="20680" y="1024810"/>
                  </a:lnTo>
                  <a:lnTo>
                    <a:pt x="32017" y="1069200"/>
                  </a:lnTo>
                  <a:lnTo>
                    <a:pt x="45680" y="1112611"/>
                  </a:lnTo>
                  <a:lnTo>
                    <a:pt x="61598" y="1154970"/>
                  </a:lnTo>
                  <a:lnTo>
                    <a:pt x="79699" y="1196209"/>
                  </a:lnTo>
                  <a:lnTo>
                    <a:pt x="99914" y="1236255"/>
                  </a:lnTo>
                  <a:lnTo>
                    <a:pt x="122170" y="1275038"/>
                  </a:lnTo>
                  <a:lnTo>
                    <a:pt x="146398" y="1312486"/>
                  </a:lnTo>
                  <a:lnTo>
                    <a:pt x="172526" y="1348530"/>
                  </a:lnTo>
                  <a:lnTo>
                    <a:pt x="200484" y="1383099"/>
                  </a:lnTo>
                  <a:lnTo>
                    <a:pt x="230200" y="1416121"/>
                  </a:lnTo>
                  <a:lnTo>
                    <a:pt x="261605" y="1447526"/>
                  </a:lnTo>
                  <a:lnTo>
                    <a:pt x="294627" y="1477242"/>
                  </a:lnTo>
                  <a:lnTo>
                    <a:pt x="329196" y="1505200"/>
                  </a:lnTo>
                  <a:lnTo>
                    <a:pt x="365240" y="1531329"/>
                  </a:lnTo>
                  <a:lnTo>
                    <a:pt x="402689" y="1555556"/>
                  </a:lnTo>
                  <a:lnTo>
                    <a:pt x="441471" y="1577813"/>
                  </a:lnTo>
                  <a:lnTo>
                    <a:pt x="481517" y="1598027"/>
                  </a:lnTo>
                  <a:lnTo>
                    <a:pt x="522756" y="1616128"/>
                  </a:lnTo>
                  <a:lnTo>
                    <a:pt x="565116" y="1632046"/>
                  </a:lnTo>
                  <a:lnTo>
                    <a:pt x="608526" y="1645709"/>
                  </a:lnTo>
                  <a:lnTo>
                    <a:pt x="652917" y="1657046"/>
                  </a:lnTo>
                  <a:lnTo>
                    <a:pt x="698216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1" y="1677727"/>
                  </a:lnTo>
                  <a:lnTo>
                    <a:pt x="886464" y="1676399"/>
                  </a:lnTo>
                  <a:lnTo>
                    <a:pt x="933369" y="1672462"/>
                  </a:lnTo>
                  <a:lnTo>
                    <a:pt x="979507" y="1665988"/>
                  </a:lnTo>
                  <a:lnTo>
                    <a:pt x="1024807" y="1657046"/>
                  </a:lnTo>
                  <a:lnTo>
                    <a:pt x="1069198" y="1645709"/>
                  </a:lnTo>
                  <a:lnTo>
                    <a:pt x="1112609" y="1632046"/>
                  </a:lnTo>
                  <a:lnTo>
                    <a:pt x="1154969" y="1616128"/>
                  </a:lnTo>
                  <a:lnTo>
                    <a:pt x="1196207" y="1598027"/>
                  </a:lnTo>
                  <a:lnTo>
                    <a:pt x="1236253" y="1577813"/>
                  </a:lnTo>
                  <a:lnTo>
                    <a:pt x="1275036" y="1555556"/>
                  </a:lnTo>
                  <a:lnTo>
                    <a:pt x="1312484" y="1531329"/>
                  </a:lnTo>
                  <a:lnTo>
                    <a:pt x="1348528" y="1505200"/>
                  </a:lnTo>
                  <a:lnTo>
                    <a:pt x="1383097" y="1477242"/>
                  </a:lnTo>
                  <a:lnTo>
                    <a:pt x="1416118" y="1447526"/>
                  </a:lnTo>
                  <a:lnTo>
                    <a:pt x="1447523" y="1416121"/>
                  </a:lnTo>
                  <a:lnTo>
                    <a:pt x="1477240" y="1383099"/>
                  </a:lnTo>
                  <a:lnTo>
                    <a:pt x="1505197" y="1348530"/>
                  </a:lnTo>
                  <a:lnTo>
                    <a:pt x="1531325" y="1312486"/>
                  </a:lnTo>
                  <a:lnTo>
                    <a:pt x="1555553" y="1275038"/>
                  </a:lnTo>
                  <a:lnTo>
                    <a:pt x="1577809" y="1236255"/>
                  </a:lnTo>
                  <a:lnTo>
                    <a:pt x="1598023" y="1196209"/>
                  </a:lnTo>
                  <a:lnTo>
                    <a:pt x="1616124" y="1154970"/>
                  </a:lnTo>
                  <a:lnTo>
                    <a:pt x="1632041" y="1112611"/>
                  </a:lnTo>
                  <a:lnTo>
                    <a:pt x="1645704" y="1069200"/>
                  </a:lnTo>
                  <a:lnTo>
                    <a:pt x="1657042" y="1024810"/>
                  </a:lnTo>
                  <a:lnTo>
                    <a:pt x="1665983" y="979510"/>
                  </a:lnTo>
                  <a:lnTo>
                    <a:pt x="1672457" y="933372"/>
                  </a:lnTo>
                  <a:lnTo>
                    <a:pt x="1676394" y="886467"/>
                  </a:lnTo>
                  <a:lnTo>
                    <a:pt x="1677722" y="838865"/>
                  </a:lnTo>
                  <a:lnTo>
                    <a:pt x="1676394" y="791263"/>
                  </a:lnTo>
                  <a:lnTo>
                    <a:pt x="1672457" y="744358"/>
                  </a:lnTo>
                  <a:lnTo>
                    <a:pt x="1665983" y="698220"/>
                  </a:lnTo>
                  <a:lnTo>
                    <a:pt x="1657042" y="652921"/>
                  </a:lnTo>
                  <a:lnTo>
                    <a:pt x="1645704" y="608530"/>
                  </a:lnTo>
                  <a:lnTo>
                    <a:pt x="1632041" y="565120"/>
                  </a:lnTo>
                  <a:lnTo>
                    <a:pt x="1616124" y="522760"/>
                  </a:lnTo>
                  <a:lnTo>
                    <a:pt x="1598023" y="481522"/>
                  </a:lnTo>
                  <a:lnTo>
                    <a:pt x="1577809" y="441475"/>
                  </a:lnTo>
                  <a:lnTo>
                    <a:pt x="1555553" y="402692"/>
                  </a:lnTo>
                  <a:lnTo>
                    <a:pt x="1531325" y="365243"/>
                  </a:lnTo>
                  <a:lnTo>
                    <a:pt x="1505197" y="329199"/>
                  </a:lnTo>
                  <a:lnTo>
                    <a:pt x="1477240" y="294630"/>
                  </a:lnTo>
                  <a:lnTo>
                    <a:pt x="1447523" y="261608"/>
                  </a:lnTo>
                  <a:lnTo>
                    <a:pt x="1416118" y="230203"/>
                  </a:lnTo>
                  <a:lnTo>
                    <a:pt x="1383097" y="200486"/>
                  </a:lnTo>
                  <a:lnTo>
                    <a:pt x="1348528" y="172528"/>
                  </a:lnTo>
                  <a:lnTo>
                    <a:pt x="1312484" y="146400"/>
                  </a:lnTo>
                  <a:lnTo>
                    <a:pt x="1275036" y="122172"/>
                  </a:lnTo>
                  <a:lnTo>
                    <a:pt x="1236253" y="99915"/>
                  </a:lnTo>
                  <a:lnTo>
                    <a:pt x="1196207" y="79700"/>
                  </a:lnTo>
                  <a:lnTo>
                    <a:pt x="1154969" y="61599"/>
                  </a:lnTo>
                  <a:lnTo>
                    <a:pt x="1112609" y="45681"/>
                  </a:lnTo>
                  <a:lnTo>
                    <a:pt x="1069198" y="32018"/>
                  </a:lnTo>
                  <a:lnTo>
                    <a:pt x="1024807" y="20680"/>
                  </a:lnTo>
                  <a:lnTo>
                    <a:pt x="979507" y="11739"/>
                  </a:lnTo>
                  <a:lnTo>
                    <a:pt x="933369" y="5264"/>
                  </a:lnTo>
                  <a:lnTo>
                    <a:pt x="886464" y="1327"/>
                  </a:lnTo>
                  <a:lnTo>
                    <a:pt x="83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6389" y="1664284"/>
              <a:ext cx="1602440" cy="16024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510915" y="542925"/>
            <a:ext cx="1892935" cy="56261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sz="1200" b="1" spc="4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12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12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70"/>
              </a:spcBef>
            </a:pPr>
            <a:r>
              <a:rPr sz="1200" b="1" spc="60" dirty="0">
                <a:solidFill>
                  <a:srgbClr val="FFFFFF"/>
                </a:solidFill>
                <a:latin typeface="Arial"/>
                <a:cs typeface="Arial"/>
              </a:rPr>
              <a:t>20 </a:t>
            </a: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Million 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Users</a:t>
            </a:r>
            <a:r>
              <a:rPr sz="120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Globally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508451" y="1257935"/>
            <a:ext cx="2047799" cy="2047011"/>
            <a:chOff x="3508451" y="1626641"/>
            <a:chExt cx="1678305" cy="1678305"/>
          </a:xfrm>
        </p:grpSpPr>
        <p:sp>
          <p:nvSpPr>
            <p:cNvPr id="9" name="object 9"/>
            <p:cNvSpPr/>
            <p:nvPr/>
          </p:nvSpPr>
          <p:spPr>
            <a:xfrm>
              <a:off x="3508451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4" h="1678304">
                  <a:moveTo>
                    <a:pt x="838860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7" y="11739"/>
                  </a:lnTo>
                  <a:lnTo>
                    <a:pt x="652918" y="20680"/>
                  </a:lnTo>
                  <a:lnTo>
                    <a:pt x="608528" y="32018"/>
                  </a:lnTo>
                  <a:lnTo>
                    <a:pt x="565117" y="45681"/>
                  </a:lnTo>
                  <a:lnTo>
                    <a:pt x="522758" y="61599"/>
                  </a:lnTo>
                  <a:lnTo>
                    <a:pt x="481520" y="79700"/>
                  </a:lnTo>
                  <a:lnTo>
                    <a:pt x="441474" y="99915"/>
                  </a:lnTo>
                  <a:lnTo>
                    <a:pt x="402691" y="122172"/>
                  </a:lnTo>
                  <a:lnTo>
                    <a:pt x="365242" y="146400"/>
                  </a:lnTo>
                  <a:lnTo>
                    <a:pt x="329198" y="172528"/>
                  </a:lnTo>
                  <a:lnTo>
                    <a:pt x="294630" y="200486"/>
                  </a:lnTo>
                  <a:lnTo>
                    <a:pt x="261607" y="230203"/>
                  </a:lnTo>
                  <a:lnTo>
                    <a:pt x="230203" y="261608"/>
                  </a:lnTo>
                  <a:lnTo>
                    <a:pt x="200486" y="294630"/>
                  </a:lnTo>
                  <a:lnTo>
                    <a:pt x="172528" y="329199"/>
                  </a:lnTo>
                  <a:lnTo>
                    <a:pt x="146399" y="365243"/>
                  </a:lnTo>
                  <a:lnTo>
                    <a:pt x="122171" y="402692"/>
                  </a:lnTo>
                  <a:lnTo>
                    <a:pt x="99915" y="441475"/>
                  </a:lnTo>
                  <a:lnTo>
                    <a:pt x="79700" y="481522"/>
                  </a:lnTo>
                  <a:lnTo>
                    <a:pt x="61599" y="522760"/>
                  </a:lnTo>
                  <a:lnTo>
                    <a:pt x="45681" y="565120"/>
                  </a:lnTo>
                  <a:lnTo>
                    <a:pt x="32018" y="608530"/>
                  </a:lnTo>
                  <a:lnTo>
                    <a:pt x="20680" y="652921"/>
                  </a:lnTo>
                  <a:lnTo>
                    <a:pt x="11739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9" y="979510"/>
                  </a:lnTo>
                  <a:lnTo>
                    <a:pt x="20680" y="1024810"/>
                  </a:lnTo>
                  <a:lnTo>
                    <a:pt x="32018" y="1069200"/>
                  </a:lnTo>
                  <a:lnTo>
                    <a:pt x="45681" y="1112611"/>
                  </a:lnTo>
                  <a:lnTo>
                    <a:pt x="61599" y="1154970"/>
                  </a:lnTo>
                  <a:lnTo>
                    <a:pt x="79700" y="1196209"/>
                  </a:lnTo>
                  <a:lnTo>
                    <a:pt x="99915" y="1236255"/>
                  </a:lnTo>
                  <a:lnTo>
                    <a:pt x="122171" y="1275038"/>
                  </a:lnTo>
                  <a:lnTo>
                    <a:pt x="146399" y="1312486"/>
                  </a:lnTo>
                  <a:lnTo>
                    <a:pt x="172528" y="1348530"/>
                  </a:lnTo>
                  <a:lnTo>
                    <a:pt x="200486" y="1383099"/>
                  </a:lnTo>
                  <a:lnTo>
                    <a:pt x="230203" y="1416121"/>
                  </a:lnTo>
                  <a:lnTo>
                    <a:pt x="261607" y="1447526"/>
                  </a:lnTo>
                  <a:lnTo>
                    <a:pt x="294630" y="1477242"/>
                  </a:lnTo>
                  <a:lnTo>
                    <a:pt x="329198" y="1505200"/>
                  </a:lnTo>
                  <a:lnTo>
                    <a:pt x="365242" y="1531329"/>
                  </a:lnTo>
                  <a:lnTo>
                    <a:pt x="402691" y="1555556"/>
                  </a:lnTo>
                  <a:lnTo>
                    <a:pt x="441474" y="1577813"/>
                  </a:lnTo>
                  <a:lnTo>
                    <a:pt x="481520" y="1598027"/>
                  </a:lnTo>
                  <a:lnTo>
                    <a:pt x="522758" y="1616128"/>
                  </a:lnTo>
                  <a:lnTo>
                    <a:pt x="565117" y="1632046"/>
                  </a:lnTo>
                  <a:lnTo>
                    <a:pt x="608528" y="1645709"/>
                  </a:lnTo>
                  <a:lnTo>
                    <a:pt x="652918" y="1657046"/>
                  </a:lnTo>
                  <a:lnTo>
                    <a:pt x="698217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0" y="1677727"/>
                  </a:lnTo>
                  <a:lnTo>
                    <a:pt x="886462" y="1676399"/>
                  </a:lnTo>
                  <a:lnTo>
                    <a:pt x="933368" y="1672462"/>
                  </a:lnTo>
                  <a:lnTo>
                    <a:pt x="979506" y="1665988"/>
                  </a:lnTo>
                  <a:lnTo>
                    <a:pt x="1024806" y="1657046"/>
                  </a:lnTo>
                  <a:lnTo>
                    <a:pt x="1069197" y="1645709"/>
                  </a:lnTo>
                  <a:lnTo>
                    <a:pt x="1112607" y="1632046"/>
                  </a:lnTo>
                  <a:lnTo>
                    <a:pt x="1154967" y="1616128"/>
                  </a:lnTo>
                  <a:lnTo>
                    <a:pt x="1196206" y="1598027"/>
                  </a:lnTo>
                  <a:lnTo>
                    <a:pt x="1236252" y="1577813"/>
                  </a:lnTo>
                  <a:lnTo>
                    <a:pt x="1275034" y="1555556"/>
                  </a:lnTo>
                  <a:lnTo>
                    <a:pt x="1312483" y="1531329"/>
                  </a:lnTo>
                  <a:lnTo>
                    <a:pt x="1348527" y="1505200"/>
                  </a:lnTo>
                  <a:lnTo>
                    <a:pt x="1383095" y="1477242"/>
                  </a:lnTo>
                  <a:lnTo>
                    <a:pt x="1416117" y="1447526"/>
                  </a:lnTo>
                  <a:lnTo>
                    <a:pt x="1447522" y="1416121"/>
                  </a:lnTo>
                  <a:lnTo>
                    <a:pt x="1477238" y="1383099"/>
                  </a:lnTo>
                  <a:lnTo>
                    <a:pt x="1505196" y="1348530"/>
                  </a:lnTo>
                  <a:lnTo>
                    <a:pt x="1531324" y="1312486"/>
                  </a:lnTo>
                  <a:lnTo>
                    <a:pt x="1555551" y="1275038"/>
                  </a:lnTo>
                  <a:lnTo>
                    <a:pt x="1577808" y="1236255"/>
                  </a:lnTo>
                  <a:lnTo>
                    <a:pt x="1598022" y="1196209"/>
                  </a:lnTo>
                  <a:lnTo>
                    <a:pt x="1616123" y="1154970"/>
                  </a:lnTo>
                  <a:lnTo>
                    <a:pt x="1632040" y="1112611"/>
                  </a:lnTo>
                  <a:lnTo>
                    <a:pt x="1645703" y="1069200"/>
                  </a:lnTo>
                  <a:lnTo>
                    <a:pt x="1657040" y="1024810"/>
                  </a:lnTo>
                  <a:lnTo>
                    <a:pt x="1665982" y="979510"/>
                  </a:lnTo>
                  <a:lnTo>
                    <a:pt x="1672456" y="933372"/>
                  </a:lnTo>
                  <a:lnTo>
                    <a:pt x="1676392" y="886467"/>
                  </a:lnTo>
                  <a:lnTo>
                    <a:pt x="1677720" y="838865"/>
                  </a:lnTo>
                  <a:lnTo>
                    <a:pt x="1676392" y="791263"/>
                  </a:lnTo>
                  <a:lnTo>
                    <a:pt x="1672456" y="744358"/>
                  </a:lnTo>
                  <a:lnTo>
                    <a:pt x="1665982" y="698220"/>
                  </a:lnTo>
                  <a:lnTo>
                    <a:pt x="1657040" y="652921"/>
                  </a:lnTo>
                  <a:lnTo>
                    <a:pt x="1645703" y="608530"/>
                  </a:lnTo>
                  <a:lnTo>
                    <a:pt x="1632040" y="565120"/>
                  </a:lnTo>
                  <a:lnTo>
                    <a:pt x="1616123" y="522760"/>
                  </a:lnTo>
                  <a:lnTo>
                    <a:pt x="1598022" y="481522"/>
                  </a:lnTo>
                  <a:lnTo>
                    <a:pt x="1577808" y="441475"/>
                  </a:lnTo>
                  <a:lnTo>
                    <a:pt x="1555551" y="402692"/>
                  </a:lnTo>
                  <a:lnTo>
                    <a:pt x="1531324" y="365243"/>
                  </a:lnTo>
                  <a:lnTo>
                    <a:pt x="1505196" y="329199"/>
                  </a:lnTo>
                  <a:lnTo>
                    <a:pt x="1477238" y="294630"/>
                  </a:lnTo>
                  <a:lnTo>
                    <a:pt x="1447522" y="261608"/>
                  </a:lnTo>
                  <a:lnTo>
                    <a:pt x="1416117" y="230203"/>
                  </a:lnTo>
                  <a:lnTo>
                    <a:pt x="1383095" y="200486"/>
                  </a:lnTo>
                  <a:lnTo>
                    <a:pt x="1348527" y="172528"/>
                  </a:lnTo>
                  <a:lnTo>
                    <a:pt x="1312483" y="146400"/>
                  </a:lnTo>
                  <a:lnTo>
                    <a:pt x="1275034" y="122172"/>
                  </a:lnTo>
                  <a:lnTo>
                    <a:pt x="1236252" y="99915"/>
                  </a:lnTo>
                  <a:lnTo>
                    <a:pt x="1196206" y="79700"/>
                  </a:lnTo>
                  <a:lnTo>
                    <a:pt x="1154967" y="61599"/>
                  </a:lnTo>
                  <a:lnTo>
                    <a:pt x="1112607" y="45681"/>
                  </a:lnTo>
                  <a:lnTo>
                    <a:pt x="1069197" y="32018"/>
                  </a:lnTo>
                  <a:lnTo>
                    <a:pt x="1024806" y="20680"/>
                  </a:lnTo>
                  <a:lnTo>
                    <a:pt x="979506" y="11739"/>
                  </a:lnTo>
                  <a:lnTo>
                    <a:pt x="933368" y="5264"/>
                  </a:lnTo>
                  <a:lnTo>
                    <a:pt x="886462" y="1327"/>
                  </a:lnTo>
                  <a:lnTo>
                    <a:pt x="838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46094" y="1664284"/>
              <a:ext cx="1602447" cy="16024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333338" y="281216"/>
            <a:ext cx="1602599" cy="40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8389" y="533273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C3CBF-43B3-EF86-BB76-C76EA523B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152525"/>
            <a:ext cx="2184300" cy="217156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8245" y="619125"/>
            <a:ext cx="2178050" cy="56261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516255">
              <a:lnSpc>
                <a:spcPct val="100000"/>
              </a:lnSpc>
              <a:spcBef>
                <a:spcPts val="775"/>
              </a:spcBef>
            </a:pPr>
            <a:r>
              <a:rPr sz="1200" b="1" spc="25" dirty="0">
                <a:solidFill>
                  <a:srgbClr val="FFFFFF"/>
                </a:solidFill>
                <a:latin typeface="Arial"/>
                <a:cs typeface="Arial"/>
              </a:rPr>
              <a:t>Physical</a:t>
            </a:r>
            <a:r>
              <a:rPr sz="1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1200" b="1" spc="50" dirty="0">
                <a:solidFill>
                  <a:srgbClr val="FFFFFF"/>
                </a:solidFill>
                <a:latin typeface="Arial"/>
                <a:cs typeface="Arial"/>
              </a:rPr>
              <a:t>3.43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Billion </a:t>
            </a:r>
            <a:r>
              <a:rPr sz="1200" b="1" spc="30" dirty="0">
                <a:solidFill>
                  <a:srgbClr val="FFFFFF"/>
                </a:solidFill>
                <a:latin typeface="Arial"/>
                <a:cs typeface="Arial"/>
              </a:rPr>
              <a:t>workers</a:t>
            </a:r>
            <a:r>
              <a:rPr sz="12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35" dirty="0">
                <a:solidFill>
                  <a:srgbClr val="FFFFFF"/>
                </a:solidFill>
                <a:latin typeface="Arial"/>
                <a:cs typeface="Arial"/>
              </a:rPr>
              <a:t>Globally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5888" y="1228725"/>
            <a:ext cx="2178050" cy="2152421"/>
            <a:chOff x="628750" y="1626641"/>
            <a:chExt cx="1678305" cy="1678305"/>
          </a:xfrm>
        </p:grpSpPr>
        <p:sp>
          <p:nvSpPr>
            <p:cNvPr id="4" name="object 4"/>
            <p:cNvSpPr/>
            <p:nvPr/>
          </p:nvSpPr>
          <p:spPr>
            <a:xfrm>
              <a:off x="628750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5" h="1678304">
                  <a:moveTo>
                    <a:pt x="838861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6" y="11739"/>
                  </a:lnTo>
                  <a:lnTo>
                    <a:pt x="652917" y="20680"/>
                  </a:lnTo>
                  <a:lnTo>
                    <a:pt x="608526" y="32018"/>
                  </a:lnTo>
                  <a:lnTo>
                    <a:pt x="565116" y="45681"/>
                  </a:lnTo>
                  <a:lnTo>
                    <a:pt x="522756" y="61599"/>
                  </a:lnTo>
                  <a:lnTo>
                    <a:pt x="481517" y="79700"/>
                  </a:lnTo>
                  <a:lnTo>
                    <a:pt x="441471" y="99915"/>
                  </a:lnTo>
                  <a:lnTo>
                    <a:pt x="402689" y="122172"/>
                  </a:lnTo>
                  <a:lnTo>
                    <a:pt x="365240" y="146400"/>
                  </a:lnTo>
                  <a:lnTo>
                    <a:pt x="329196" y="172528"/>
                  </a:lnTo>
                  <a:lnTo>
                    <a:pt x="294627" y="200486"/>
                  </a:lnTo>
                  <a:lnTo>
                    <a:pt x="261605" y="230203"/>
                  </a:lnTo>
                  <a:lnTo>
                    <a:pt x="230200" y="261608"/>
                  </a:lnTo>
                  <a:lnTo>
                    <a:pt x="200484" y="294630"/>
                  </a:lnTo>
                  <a:lnTo>
                    <a:pt x="172526" y="329199"/>
                  </a:lnTo>
                  <a:lnTo>
                    <a:pt x="146398" y="365243"/>
                  </a:lnTo>
                  <a:lnTo>
                    <a:pt x="122170" y="402692"/>
                  </a:lnTo>
                  <a:lnTo>
                    <a:pt x="99914" y="441475"/>
                  </a:lnTo>
                  <a:lnTo>
                    <a:pt x="79699" y="481522"/>
                  </a:lnTo>
                  <a:lnTo>
                    <a:pt x="61598" y="522760"/>
                  </a:lnTo>
                  <a:lnTo>
                    <a:pt x="45680" y="565120"/>
                  </a:lnTo>
                  <a:lnTo>
                    <a:pt x="32017" y="608530"/>
                  </a:lnTo>
                  <a:lnTo>
                    <a:pt x="20680" y="652921"/>
                  </a:lnTo>
                  <a:lnTo>
                    <a:pt x="11738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8" y="979510"/>
                  </a:lnTo>
                  <a:lnTo>
                    <a:pt x="20680" y="1024810"/>
                  </a:lnTo>
                  <a:lnTo>
                    <a:pt x="32017" y="1069200"/>
                  </a:lnTo>
                  <a:lnTo>
                    <a:pt x="45680" y="1112611"/>
                  </a:lnTo>
                  <a:lnTo>
                    <a:pt x="61598" y="1154970"/>
                  </a:lnTo>
                  <a:lnTo>
                    <a:pt x="79699" y="1196209"/>
                  </a:lnTo>
                  <a:lnTo>
                    <a:pt x="99914" y="1236255"/>
                  </a:lnTo>
                  <a:lnTo>
                    <a:pt x="122170" y="1275038"/>
                  </a:lnTo>
                  <a:lnTo>
                    <a:pt x="146398" y="1312486"/>
                  </a:lnTo>
                  <a:lnTo>
                    <a:pt x="172526" y="1348530"/>
                  </a:lnTo>
                  <a:lnTo>
                    <a:pt x="200484" y="1383099"/>
                  </a:lnTo>
                  <a:lnTo>
                    <a:pt x="230200" y="1416121"/>
                  </a:lnTo>
                  <a:lnTo>
                    <a:pt x="261605" y="1447526"/>
                  </a:lnTo>
                  <a:lnTo>
                    <a:pt x="294627" y="1477242"/>
                  </a:lnTo>
                  <a:lnTo>
                    <a:pt x="329196" y="1505200"/>
                  </a:lnTo>
                  <a:lnTo>
                    <a:pt x="365240" y="1531329"/>
                  </a:lnTo>
                  <a:lnTo>
                    <a:pt x="402689" y="1555556"/>
                  </a:lnTo>
                  <a:lnTo>
                    <a:pt x="441471" y="1577813"/>
                  </a:lnTo>
                  <a:lnTo>
                    <a:pt x="481517" y="1598027"/>
                  </a:lnTo>
                  <a:lnTo>
                    <a:pt x="522756" y="1616128"/>
                  </a:lnTo>
                  <a:lnTo>
                    <a:pt x="565116" y="1632046"/>
                  </a:lnTo>
                  <a:lnTo>
                    <a:pt x="608526" y="1645709"/>
                  </a:lnTo>
                  <a:lnTo>
                    <a:pt x="652917" y="1657046"/>
                  </a:lnTo>
                  <a:lnTo>
                    <a:pt x="698216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1" y="1677727"/>
                  </a:lnTo>
                  <a:lnTo>
                    <a:pt x="886464" y="1676399"/>
                  </a:lnTo>
                  <a:lnTo>
                    <a:pt x="933369" y="1672462"/>
                  </a:lnTo>
                  <a:lnTo>
                    <a:pt x="979507" y="1665988"/>
                  </a:lnTo>
                  <a:lnTo>
                    <a:pt x="1024807" y="1657046"/>
                  </a:lnTo>
                  <a:lnTo>
                    <a:pt x="1069198" y="1645709"/>
                  </a:lnTo>
                  <a:lnTo>
                    <a:pt x="1112609" y="1632046"/>
                  </a:lnTo>
                  <a:lnTo>
                    <a:pt x="1154969" y="1616128"/>
                  </a:lnTo>
                  <a:lnTo>
                    <a:pt x="1196207" y="1598027"/>
                  </a:lnTo>
                  <a:lnTo>
                    <a:pt x="1236253" y="1577813"/>
                  </a:lnTo>
                  <a:lnTo>
                    <a:pt x="1275036" y="1555556"/>
                  </a:lnTo>
                  <a:lnTo>
                    <a:pt x="1312484" y="1531329"/>
                  </a:lnTo>
                  <a:lnTo>
                    <a:pt x="1348528" y="1505200"/>
                  </a:lnTo>
                  <a:lnTo>
                    <a:pt x="1383097" y="1477242"/>
                  </a:lnTo>
                  <a:lnTo>
                    <a:pt x="1416118" y="1447526"/>
                  </a:lnTo>
                  <a:lnTo>
                    <a:pt x="1447523" y="1416121"/>
                  </a:lnTo>
                  <a:lnTo>
                    <a:pt x="1477240" y="1383099"/>
                  </a:lnTo>
                  <a:lnTo>
                    <a:pt x="1505197" y="1348530"/>
                  </a:lnTo>
                  <a:lnTo>
                    <a:pt x="1531325" y="1312486"/>
                  </a:lnTo>
                  <a:lnTo>
                    <a:pt x="1555553" y="1275038"/>
                  </a:lnTo>
                  <a:lnTo>
                    <a:pt x="1577809" y="1236255"/>
                  </a:lnTo>
                  <a:lnTo>
                    <a:pt x="1598023" y="1196209"/>
                  </a:lnTo>
                  <a:lnTo>
                    <a:pt x="1616124" y="1154970"/>
                  </a:lnTo>
                  <a:lnTo>
                    <a:pt x="1632041" y="1112611"/>
                  </a:lnTo>
                  <a:lnTo>
                    <a:pt x="1645704" y="1069200"/>
                  </a:lnTo>
                  <a:lnTo>
                    <a:pt x="1657042" y="1024810"/>
                  </a:lnTo>
                  <a:lnTo>
                    <a:pt x="1665983" y="979510"/>
                  </a:lnTo>
                  <a:lnTo>
                    <a:pt x="1672457" y="933372"/>
                  </a:lnTo>
                  <a:lnTo>
                    <a:pt x="1676394" y="886467"/>
                  </a:lnTo>
                  <a:lnTo>
                    <a:pt x="1677722" y="838865"/>
                  </a:lnTo>
                  <a:lnTo>
                    <a:pt x="1676394" y="791263"/>
                  </a:lnTo>
                  <a:lnTo>
                    <a:pt x="1672457" y="744358"/>
                  </a:lnTo>
                  <a:lnTo>
                    <a:pt x="1665983" y="698220"/>
                  </a:lnTo>
                  <a:lnTo>
                    <a:pt x="1657042" y="652921"/>
                  </a:lnTo>
                  <a:lnTo>
                    <a:pt x="1645704" y="608530"/>
                  </a:lnTo>
                  <a:lnTo>
                    <a:pt x="1632041" y="565120"/>
                  </a:lnTo>
                  <a:lnTo>
                    <a:pt x="1616124" y="522760"/>
                  </a:lnTo>
                  <a:lnTo>
                    <a:pt x="1598023" y="481522"/>
                  </a:lnTo>
                  <a:lnTo>
                    <a:pt x="1577809" y="441475"/>
                  </a:lnTo>
                  <a:lnTo>
                    <a:pt x="1555553" y="402692"/>
                  </a:lnTo>
                  <a:lnTo>
                    <a:pt x="1531325" y="365243"/>
                  </a:lnTo>
                  <a:lnTo>
                    <a:pt x="1505197" y="329199"/>
                  </a:lnTo>
                  <a:lnTo>
                    <a:pt x="1477240" y="294630"/>
                  </a:lnTo>
                  <a:lnTo>
                    <a:pt x="1447523" y="261608"/>
                  </a:lnTo>
                  <a:lnTo>
                    <a:pt x="1416118" y="230203"/>
                  </a:lnTo>
                  <a:lnTo>
                    <a:pt x="1383097" y="200486"/>
                  </a:lnTo>
                  <a:lnTo>
                    <a:pt x="1348528" y="172528"/>
                  </a:lnTo>
                  <a:lnTo>
                    <a:pt x="1312484" y="146400"/>
                  </a:lnTo>
                  <a:lnTo>
                    <a:pt x="1275036" y="122172"/>
                  </a:lnTo>
                  <a:lnTo>
                    <a:pt x="1236253" y="99915"/>
                  </a:lnTo>
                  <a:lnTo>
                    <a:pt x="1196207" y="79700"/>
                  </a:lnTo>
                  <a:lnTo>
                    <a:pt x="1154969" y="61599"/>
                  </a:lnTo>
                  <a:lnTo>
                    <a:pt x="1112609" y="45681"/>
                  </a:lnTo>
                  <a:lnTo>
                    <a:pt x="1069198" y="32018"/>
                  </a:lnTo>
                  <a:lnTo>
                    <a:pt x="1024807" y="20680"/>
                  </a:lnTo>
                  <a:lnTo>
                    <a:pt x="979507" y="11739"/>
                  </a:lnTo>
                  <a:lnTo>
                    <a:pt x="933369" y="5264"/>
                  </a:lnTo>
                  <a:lnTo>
                    <a:pt x="886464" y="1327"/>
                  </a:lnTo>
                  <a:lnTo>
                    <a:pt x="83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6389" y="1664284"/>
              <a:ext cx="1602440" cy="16024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81865" y="542925"/>
            <a:ext cx="2530475" cy="65151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765175">
              <a:lnSpc>
                <a:spcPct val="100000"/>
              </a:lnSpc>
              <a:spcBef>
                <a:spcPts val="300"/>
              </a:spcBef>
            </a:pPr>
            <a:r>
              <a:rPr sz="1200" spc="40" dirty="0">
                <a:solidFill>
                  <a:srgbClr val="FFFFFF"/>
                </a:solidFill>
              </a:rPr>
              <a:t>Digital</a:t>
            </a:r>
            <a:r>
              <a:rPr sz="1200" spc="-55" dirty="0">
                <a:solidFill>
                  <a:srgbClr val="FFFFFF"/>
                </a:solidFill>
              </a:rPr>
              <a:t> </a:t>
            </a:r>
            <a:r>
              <a:rPr sz="1200" spc="45" dirty="0">
                <a:solidFill>
                  <a:srgbClr val="FFFFFF"/>
                </a:solidFill>
              </a:rPr>
              <a:t>World</a:t>
            </a:r>
            <a:endParaRPr sz="1200" dirty="0"/>
          </a:p>
          <a:p>
            <a:pPr marL="12700" marR="5080" indent="507365">
              <a:lnSpc>
                <a:spcPct val="113999"/>
              </a:lnSpc>
            </a:pPr>
            <a:r>
              <a:rPr sz="1200" spc="114" dirty="0">
                <a:solidFill>
                  <a:srgbClr val="FFFFFF"/>
                </a:solidFill>
              </a:rPr>
              <a:t>$ </a:t>
            </a:r>
            <a:r>
              <a:rPr sz="1200" spc="20" dirty="0">
                <a:solidFill>
                  <a:srgbClr val="FFFFFF"/>
                </a:solidFill>
              </a:rPr>
              <a:t>22 </a:t>
            </a:r>
            <a:r>
              <a:rPr sz="1200" spc="-5" dirty="0">
                <a:solidFill>
                  <a:srgbClr val="FFFFFF"/>
                </a:solidFill>
              </a:rPr>
              <a:t>Billion </a:t>
            </a:r>
            <a:r>
              <a:rPr sz="1200" spc="35" dirty="0">
                <a:solidFill>
                  <a:srgbClr val="FFFFFF"/>
                </a:solidFill>
              </a:rPr>
              <a:t>Globally  </a:t>
            </a:r>
            <a:r>
              <a:rPr sz="1200" spc="40" dirty="0">
                <a:solidFill>
                  <a:srgbClr val="FFFFFF"/>
                </a:solidFill>
              </a:rPr>
              <a:t>Industrial</a:t>
            </a:r>
            <a:r>
              <a:rPr sz="1200" spc="-65" dirty="0">
                <a:solidFill>
                  <a:srgbClr val="FFFFFF"/>
                </a:solidFill>
              </a:rPr>
              <a:t> </a:t>
            </a:r>
            <a:r>
              <a:rPr sz="1200" spc="20" dirty="0">
                <a:solidFill>
                  <a:srgbClr val="FFFFFF"/>
                </a:solidFill>
              </a:rPr>
              <a:t>Robot</a:t>
            </a:r>
            <a:r>
              <a:rPr sz="1200" spc="-60" dirty="0">
                <a:solidFill>
                  <a:srgbClr val="FFFFFF"/>
                </a:solidFill>
              </a:rPr>
              <a:t> </a:t>
            </a:r>
            <a:r>
              <a:rPr sz="1200" spc="15" dirty="0">
                <a:solidFill>
                  <a:srgbClr val="FFFFFF"/>
                </a:solidFill>
              </a:rPr>
              <a:t>Price</a:t>
            </a:r>
            <a:r>
              <a:rPr sz="1200" spc="-60" dirty="0">
                <a:solidFill>
                  <a:srgbClr val="FFFFFF"/>
                </a:solidFill>
              </a:rPr>
              <a:t> </a:t>
            </a:r>
            <a:r>
              <a:rPr sz="1200" spc="114" dirty="0">
                <a:solidFill>
                  <a:srgbClr val="FFFFFF"/>
                </a:solidFill>
              </a:rPr>
              <a:t>$</a:t>
            </a:r>
            <a:r>
              <a:rPr sz="1200" spc="-60" dirty="0">
                <a:solidFill>
                  <a:srgbClr val="FFFFFF"/>
                </a:solidFill>
              </a:rPr>
              <a:t> </a:t>
            </a:r>
            <a:r>
              <a:rPr sz="1200" spc="80" dirty="0">
                <a:solidFill>
                  <a:srgbClr val="FFFFFF"/>
                </a:solidFill>
              </a:rPr>
              <a:t>50K-80K</a:t>
            </a:r>
            <a:endParaRPr sz="1200" dirty="0"/>
          </a:p>
        </p:txBody>
      </p:sp>
      <p:grpSp>
        <p:nvGrpSpPr>
          <p:cNvPr id="7" name="object 7"/>
          <p:cNvGrpSpPr/>
          <p:nvPr/>
        </p:nvGrpSpPr>
        <p:grpSpPr>
          <a:xfrm>
            <a:off x="3422650" y="1152525"/>
            <a:ext cx="2282405" cy="2228621"/>
            <a:chOff x="3508451" y="1626641"/>
            <a:chExt cx="1678305" cy="1678305"/>
          </a:xfrm>
        </p:grpSpPr>
        <p:sp>
          <p:nvSpPr>
            <p:cNvPr id="8" name="object 8"/>
            <p:cNvSpPr/>
            <p:nvPr/>
          </p:nvSpPr>
          <p:spPr>
            <a:xfrm>
              <a:off x="3508451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4" h="1678304">
                  <a:moveTo>
                    <a:pt x="838860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7" y="11739"/>
                  </a:lnTo>
                  <a:lnTo>
                    <a:pt x="652918" y="20680"/>
                  </a:lnTo>
                  <a:lnTo>
                    <a:pt x="608528" y="32018"/>
                  </a:lnTo>
                  <a:lnTo>
                    <a:pt x="565117" y="45681"/>
                  </a:lnTo>
                  <a:lnTo>
                    <a:pt x="522758" y="61599"/>
                  </a:lnTo>
                  <a:lnTo>
                    <a:pt x="481520" y="79700"/>
                  </a:lnTo>
                  <a:lnTo>
                    <a:pt x="441474" y="99915"/>
                  </a:lnTo>
                  <a:lnTo>
                    <a:pt x="402691" y="122172"/>
                  </a:lnTo>
                  <a:lnTo>
                    <a:pt x="365242" y="146400"/>
                  </a:lnTo>
                  <a:lnTo>
                    <a:pt x="329198" y="172528"/>
                  </a:lnTo>
                  <a:lnTo>
                    <a:pt x="294630" y="200486"/>
                  </a:lnTo>
                  <a:lnTo>
                    <a:pt x="261607" y="230203"/>
                  </a:lnTo>
                  <a:lnTo>
                    <a:pt x="230203" y="261608"/>
                  </a:lnTo>
                  <a:lnTo>
                    <a:pt x="200486" y="294630"/>
                  </a:lnTo>
                  <a:lnTo>
                    <a:pt x="172528" y="329199"/>
                  </a:lnTo>
                  <a:lnTo>
                    <a:pt x="146399" y="365243"/>
                  </a:lnTo>
                  <a:lnTo>
                    <a:pt x="122171" y="402692"/>
                  </a:lnTo>
                  <a:lnTo>
                    <a:pt x="99915" y="441475"/>
                  </a:lnTo>
                  <a:lnTo>
                    <a:pt x="79700" y="481522"/>
                  </a:lnTo>
                  <a:lnTo>
                    <a:pt x="61599" y="522760"/>
                  </a:lnTo>
                  <a:lnTo>
                    <a:pt x="45681" y="565120"/>
                  </a:lnTo>
                  <a:lnTo>
                    <a:pt x="32018" y="608530"/>
                  </a:lnTo>
                  <a:lnTo>
                    <a:pt x="20680" y="652921"/>
                  </a:lnTo>
                  <a:lnTo>
                    <a:pt x="11739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9" y="979510"/>
                  </a:lnTo>
                  <a:lnTo>
                    <a:pt x="20680" y="1024810"/>
                  </a:lnTo>
                  <a:lnTo>
                    <a:pt x="32018" y="1069200"/>
                  </a:lnTo>
                  <a:lnTo>
                    <a:pt x="45681" y="1112611"/>
                  </a:lnTo>
                  <a:lnTo>
                    <a:pt x="61599" y="1154970"/>
                  </a:lnTo>
                  <a:lnTo>
                    <a:pt x="79700" y="1196209"/>
                  </a:lnTo>
                  <a:lnTo>
                    <a:pt x="99915" y="1236255"/>
                  </a:lnTo>
                  <a:lnTo>
                    <a:pt x="122171" y="1275038"/>
                  </a:lnTo>
                  <a:lnTo>
                    <a:pt x="146399" y="1312486"/>
                  </a:lnTo>
                  <a:lnTo>
                    <a:pt x="172528" y="1348530"/>
                  </a:lnTo>
                  <a:lnTo>
                    <a:pt x="200486" y="1383099"/>
                  </a:lnTo>
                  <a:lnTo>
                    <a:pt x="230203" y="1416121"/>
                  </a:lnTo>
                  <a:lnTo>
                    <a:pt x="261607" y="1447526"/>
                  </a:lnTo>
                  <a:lnTo>
                    <a:pt x="294630" y="1477242"/>
                  </a:lnTo>
                  <a:lnTo>
                    <a:pt x="329198" y="1505200"/>
                  </a:lnTo>
                  <a:lnTo>
                    <a:pt x="365242" y="1531329"/>
                  </a:lnTo>
                  <a:lnTo>
                    <a:pt x="402691" y="1555556"/>
                  </a:lnTo>
                  <a:lnTo>
                    <a:pt x="441474" y="1577813"/>
                  </a:lnTo>
                  <a:lnTo>
                    <a:pt x="481520" y="1598027"/>
                  </a:lnTo>
                  <a:lnTo>
                    <a:pt x="522758" y="1616128"/>
                  </a:lnTo>
                  <a:lnTo>
                    <a:pt x="565117" y="1632046"/>
                  </a:lnTo>
                  <a:lnTo>
                    <a:pt x="608528" y="1645709"/>
                  </a:lnTo>
                  <a:lnTo>
                    <a:pt x="652918" y="1657046"/>
                  </a:lnTo>
                  <a:lnTo>
                    <a:pt x="698217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0" y="1677727"/>
                  </a:lnTo>
                  <a:lnTo>
                    <a:pt x="886462" y="1676399"/>
                  </a:lnTo>
                  <a:lnTo>
                    <a:pt x="933368" y="1672462"/>
                  </a:lnTo>
                  <a:lnTo>
                    <a:pt x="979506" y="1665988"/>
                  </a:lnTo>
                  <a:lnTo>
                    <a:pt x="1024806" y="1657046"/>
                  </a:lnTo>
                  <a:lnTo>
                    <a:pt x="1069197" y="1645709"/>
                  </a:lnTo>
                  <a:lnTo>
                    <a:pt x="1112607" y="1632046"/>
                  </a:lnTo>
                  <a:lnTo>
                    <a:pt x="1154967" y="1616128"/>
                  </a:lnTo>
                  <a:lnTo>
                    <a:pt x="1196206" y="1598027"/>
                  </a:lnTo>
                  <a:lnTo>
                    <a:pt x="1236252" y="1577813"/>
                  </a:lnTo>
                  <a:lnTo>
                    <a:pt x="1275034" y="1555556"/>
                  </a:lnTo>
                  <a:lnTo>
                    <a:pt x="1312483" y="1531329"/>
                  </a:lnTo>
                  <a:lnTo>
                    <a:pt x="1348527" y="1505200"/>
                  </a:lnTo>
                  <a:lnTo>
                    <a:pt x="1383095" y="1477242"/>
                  </a:lnTo>
                  <a:lnTo>
                    <a:pt x="1416117" y="1447526"/>
                  </a:lnTo>
                  <a:lnTo>
                    <a:pt x="1447522" y="1416121"/>
                  </a:lnTo>
                  <a:lnTo>
                    <a:pt x="1477238" y="1383099"/>
                  </a:lnTo>
                  <a:lnTo>
                    <a:pt x="1505196" y="1348530"/>
                  </a:lnTo>
                  <a:lnTo>
                    <a:pt x="1531324" y="1312486"/>
                  </a:lnTo>
                  <a:lnTo>
                    <a:pt x="1555551" y="1275038"/>
                  </a:lnTo>
                  <a:lnTo>
                    <a:pt x="1577808" y="1236255"/>
                  </a:lnTo>
                  <a:lnTo>
                    <a:pt x="1598022" y="1196209"/>
                  </a:lnTo>
                  <a:lnTo>
                    <a:pt x="1616123" y="1154970"/>
                  </a:lnTo>
                  <a:lnTo>
                    <a:pt x="1632040" y="1112611"/>
                  </a:lnTo>
                  <a:lnTo>
                    <a:pt x="1645703" y="1069200"/>
                  </a:lnTo>
                  <a:lnTo>
                    <a:pt x="1657040" y="1024810"/>
                  </a:lnTo>
                  <a:lnTo>
                    <a:pt x="1665982" y="979510"/>
                  </a:lnTo>
                  <a:lnTo>
                    <a:pt x="1672456" y="933372"/>
                  </a:lnTo>
                  <a:lnTo>
                    <a:pt x="1676392" y="886467"/>
                  </a:lnTo>
                  <a:lnTo>
                    <a:pt x="1677720" y="838865"/>
                  </a:lnTo>
                  <a:lnTo>
                    <a:pt x="1676392" y="791263"/>
                  </a:lnTo>
                  <a:lnTo>
                    <a:pt x="1672456" y="744358"/>
                  </a:lnTo>
                  <a:lnTo>
                    <a:pt x="1665982" y="698220"/>
                  </a:lnTo>
                  <a:lnTo>
                    <a:pt x="1657040" y="652921"/>
                  </a:lnTo>
                  <a:lnTo>
                    <a:pt x="1645703" y="608530"/>
                  </a:lnTo>
                  <a:lnTo>
                    <a:pt x="1632040" y="565120"/>
                  </a:lnTo>
                  <a:lnTo>
                    <a:pt x="1616123" y="522760"/>
                  </a:lnTo>
                  <a:lnTo>
                    <a:pt x="1598022" y="481522"/>
                  </a:lnTo>
                  <a:lnTo>
                    <a:pt x="1577808" y="441475"/>
                  </a:lnTo>
                  <a:lnTo>
                    <a:pt x="1555551" y="402692"/>
                  </a:lnTo>
                  <a:lnTo>
                    <a:pt x="1531324" y="365243"/>
                  </a:lnTo>
                  <a:lnTo>
                    <a:pt x="1505196" y="329199"/>
                  </a:lnTo>
                  <a:lnTo>
                    <a:pt x="1477238" y="294630"/>
                  </a:lnTo>
                  <a:lnTo>
                    <a:pt x="1447522" y="261608"/>
                  </a:lnTo>
                  <a:lnTo>
                    <a:pt x="1416117" y="230203"/>
                  </a:lnTo>
                  <a:lnTo>
                    <a:pt x="1383095" y="200486"/>
                  </a:lnTo>
                  <a:lnTo>
                    <a:pt x="1348527" y="172528"/>
                  </a:lnTo>
                  <a:lnTo>
                    <a:pt x="1312483" y="146400"/>
                  </a:lnTo>
                  <a:lnTo>
                    <a:pt x="1275034" y="122172"/>
                  </a:lnTo>
                  <a:lnTo>
                    <a:pt x="1236252" y="99915"/>
                  </a:lnTo>
                  <a:lnTo>
                    <a:pt x="1196206" y="79700"/>
                  </a:lnTo>
                  <a:lnTo>
                    <a:pt x="1154967" y="61599"/>
                  </a:lnTo>
                  <a:lnTo>
                    <a:pt x="1112607" y="45681"/>
                  </a:lnTo>
                  <a:lnTo>
                    <a:pt x="1069197" y="32018"/>
                  </a:lnTo>
                  <a:lnTo>
                    <a:pt x="1024806" y="20680"/>
                  </a:lnTo>
                  <a:lnTo>
                    <a:pt x="979506" y="11739"/>
                  </a:lnTo>
                  <a:lnTo>
                    <a:pt x="933368" y="5264"/>
                  </a:lnTo>
                  <a:lnTo>
                    <a:pt x="886462" y="1327"/>
                  </a:lnTo>
                  <a:lnTo>
                    <a:pt x="838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46094" y="1664284"/>
              <a:ext cx="1602447" cy="16024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333338" y="281216"/>
            <a:ext cx="1602599" cy="40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389" y="533273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8995" y="695325"/>
            <a:ext cx="1735455" cy="672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6800"/>
              </a:lnSpc>
              <a:spcBef>
                <a:spcPts val="100"/>
              </a:spcBef>
            </a:pPr>
            <a:r>
              <a:rPr sz="1200" b="1" spc="40" dirty="0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Value </a:t>
            </a: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00" b="1" spc="60" dirty="0">
                <a:solidFill>
                  <a:srgbClr val="FFFFFF"/>
                </a:solidFill>
                <a:latin typeface="Arial"/>
                <a:cs typeface="Arial"/>
              </a:rPr>
              <a:t>Cash  </a:t>
            </a:r>
            <a:r>
              <a:rPr sz="1200" b="1" spc="40" dirty="0">
                <a:solidFill>
                  <a:srgbClr val="FFFFFF"/>
                </a:solidFill>
                <a:latin typeface="Arial"/>
                <a:cs typeface="Arial"/>
              </a:rPr>
              <a:t>Transactions </a:t>
            </a:r>
            <a:r>
              <a:rPr sz="1200" b="1" spc="55" dirty="0">
                <a:solidFill>
                  <a:srgbClr val="FFFFFF"/>
                </a:solidFill>
                <a:latin typeface="Arial"/>
                <a:cs typeface="Arial"/>
              </a:rPr>
              <a:t>per</a:t>
            </a:r>
            <a:r>
              <a:rPr sz="12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FFFFFF"/>
                </a:solidFill>
                <a:latin typeface="Arial"/>
                <a:cs typeface="Arial"/>
              </a:rPr>
              <a:t>Day  </a:t>
            </a:r>
            <a:r>
              <a:rPr sz="1200" b="1" spc="50" dirty="0">
                <a:solidFill>
                  <a:srgbClr val="FFFFFF"/>
                </a:solidFill>
                <a:latin typeface="Arial"/>
                <a:cs typeface="Arial"/>
              </a:rPr>
              <a:t>Worldwide 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$7.6</a:t>
            </a:r>
            <a:r>
              <a:rPr sz="120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trillion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8750" y="1270635"/>
            <a:ext cx="2108100" cy="2034311"/>
            <a:chOff x="628750" y="1626641"/>
            <a:chExt cx="1678305" cy="1678305"/>
          </a:xfrm>
        </p:grpSpPr>
        <p:sp>
          <p:nvSpPr>
            <p:cNvPr id="4" name="object 4"/>
            <p:cNvSpPr/>
            <p:nvPr/>
          </p:nvSpPr>
          <p:spPr>
            <a:xfrm>
              <a:off x="628750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5" h="1678304">
                  <a:moveTo>
                    <a:pt x="838861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6" y="11739"/>
                  </a:lnTo>
                  <a:lnTo>
                    <a:pt x="652917" y="20680"/>
                  </a:lnTo>
                  <a:lnTo>
                    <a:pt x="608526" y="32018"/>
                  </a:lnTo>
                  <a:lnTo>
                    <a:pt x="565116" y="45681"/>
                  </a:lnTo>
                  <a:lnTo>
                    <a:pt x="522756" y="61599"/>
                  </a:lnTo>
                  <a:lnTo>
                    <a:pt x="481517" y="79700"/>
                  </a:lnTo>
                  <a:lnTo>
                    <a:pt x="441471" y="99915"/>
                  </a:lnTo>
                  <a:lnTo>
                    <a:pt x="402689" y="122172"/>
                  </a:lnTo>
                  <a:lnTo>
                    <a:pt x="365240" y="146400"/>
                  </a:lnTo>
                  <a:lnTo>
                    <a:pt x="329196" y="172528"/>
                  </a:lnTo>
                  <a:lnTo>
                    <a:pt x="294627" y="200486"/>
                  </a:lnTo>
                  <a:lnTo>
                    <a:pt x="261605" y="230203"/>
                  </a:lnTo>
                  <a:lnTo>
                    <a:pt x="230200" y="261608"/>
                  </a:lnTo>
                  <a:lnTo>
                    <a:pt x="200484" y="294630"/>
                  </a:lnTo>
                  <a:lnTo>
                    <a:pt x="172526" y="329199"/>
                  </a:lnTo>
                  <a:lnTo>
                    <a:pt x="146398" y="365243"/>
                  </a:lnTo>
                  <a:lnTo>
                    <a:pt x="122170" y="402692"/>
                  </a:lnTo>
                  <a:lnTo>
                    <a:pt x="99914" y="441475"/>
                  </a:lnTo>
                  <a:lnTo>
                    <a:pt x="79699" y="481522"/>
                  </a:lnTo>
                  <a:lnTo>
                    <a:pt x="61598" y="522760"/>
                  </a:lnTo>
                  <a:lnTo>
                    <a:pt x="45680" y="565120"/>
                  </a:lnTo>
                  <a:lnTo>
                    <a:pt x="32017" y="608530"/>
                  </a:lnTo>
                  <a:lnTo>
                    <a:pt x="20680" y="652921"/>
                  </a:lnTo>
                  <a:lnTo>
                    <a:pt x="11738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8" y="979510"/>
                  </a:lnTo>
                  <a:lnTo>
                    <a:pt x="20680" y="1024810"/>
                  </a:lnTo>
                  <a:lnTo>
                    <a:pt x="32017" y="1069200"/>
                  </a:lnTo>
                  <a:lnTo>
                    <a:pt x="45680" y="1112611"/>
                  </a:lnTo>
                  <a:lnTo>
                    <a:pt x="61598" y="1154970"/>
                  </a:lnTo>
                  <a:lnTo>
                    <a:pt x="79699" y="1196209"/>
                  </a:lnTo>
                  <a:lnTo>
                    <a:pt x="99914" y="1236255"/>
                  </a:lnTo>
                  <a:lnTo>
                    <a:pt x="122170" y="1275038"/>
                  </a:lnTo>
                  <a:lnTo>
                    <a:pt x="146398" y="1312486"/>
                  </a:lnTo>
                  <a:lnTo>
                    <a:pt x="172526" y="1348530"/>
                  </a:lnTo>
                  <a:lnTo>
                    <a:pt x="200484" y="1383099"/>
                  </a:lnTo>
                  <a:lnTo>
                    <a:pt x="230200" y="1416121"/>
                  </a:lnTo>
                  <a:lnTo>
                    <a:pt x="261605" y="1447526"/>
                  </a:lnTo>
                  <a:lnTo>
                    <a:pt x="294627" y="1477242"/>
                  </a:lnTo>
                  <a:lnTo>
                    <a:pt x="329196" y="1505200"/>
                  </a:lnTo>
                  <a:lnTo>
                    <a:pt x="365240" y="1531329"/>
                  </a:lnTo>
                  <a:lnTo>
                    <a:pt x="402689" y="1555556"/>
                  </a:lnTo>
                  <a:lnTo>
                    <a:pt x="441471" y="1577813"/>
                  </a:lnTo>
                  <a:lnTo>
                    <a:pt x="481517" y="1598027"/>
                  </a:lnTo>
                  <a:lnTo>
                    <a:pt x="522756" y="1616128"/>
                  </a:lnTo>
                  <a:lnTo>
                    <a:pt x="565116" y="1632046"/>
                  </a:lnTo>
                  <a:lnTo>
                    <a:pt x="608526" y="1645709"/>
                  </a:lnTo>
                  <a:lnTo>
                    <a:pt x="652917" y="1657046"/>
                  </a:lnTo>
                  <a:lnTo>
                    <a:pt x="698216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1" y="1677727"/>
                  </a:lnTo>
                  <a:lnTo>
                    <a:pt x="886464" y="1676399"/>
                  </a:lnTo>
                  <a:lnTo>
                    <a:pt x="933369" y="1672462"/>
                  </a:lnTo>
                  <a:lnTo>
                    <a:pt x="979507" y="1665988"/>
                  </a:lnTo>
                  <a:lnTo>
                    <a:pt x="1024807" y="1657046"/>
                  </a:lnTo>
                  <a:lnTo>
                    <a:pt x="1069198" y="1645709"/>
                  </a:lnTo>
                  <a:lnTo>
                    <a:pt x="1112609" y="1632046"/>
                  </a:lnTo>
                  <a:lnTo>
                    <a:pt x="1154969" y="1616128"/>
                  </a:lnTo>
                  <a:lnTo>
                    <a:pt x="1196207" y="1598027"/>
                  </a:lnTo>
                  <a:lnTo>
                    <a:pt x="1236253" y="1577813"/>
                  </a:lnTo>
                  <a:lnTo>
                    <a:pt x="1275036" y="1555556"/>
                  </a:lnTo>
                  <a:lnTo>
                    <a:pt x="1312484" y="1531329"/>
                  </a:lnTo>
                  <a:lnTo>
                    <a:pt x="1348528" y="1505200"/>
                  </a:lnTo>
                  <a:lnTo>
                    <a:pt x="1383097" y="1477242"/>
                  </a:lnTo>
                  <a:lnTo>
                    <a:pt x="1416118" y="1447526"/>
                  </a:lnTo>
                  <a:lnTo>
                    <a:pt x="1447523" y="1416121"/>
                  </a:lnTo>
                  <a:lnTo>
                    <a:pt x="1477240" y="1383099"/>
                  </a:lnTo>
                  <a:lnTo>
                    <a:pt x="1505197" y="1348530"/>
                  </a:lnTo>
                  <a:lnTo>
                    <a:pt x="1531325" y="1312486"/>
                  </a:lnTo>
                  <a:lnTo>
                    <a:pt x="1555553" y="1275038"/>
                  </a:lnTo>
                  <a:lnTo>
                    <a:pt x="1577809" y="1236255"/>
                  </a:lnTo>
                  <a:lnTo>
                    <a:pt x="1598023" y="1196209"/>
                  </a:lnTo>
                  <a:lnTo>
                    <a:pt x="1616124" y="1154970"/>
                  </a:lnTo>
                  <a:lnTo>
                    <a:pt x="1632041" y="1112611"/>
                  </a:lnTo>
                  <a:lnTo>
                    <a:pt x="1645704" y="1069200"/>
                  </a:lnTo>
                  <a:lnTo>
                    <a:pt x="1657042" y="1024810"/>
                  </a:lnTo>
                  <a:lnTo>
                    <a:pt x="1665983" y="979510"/>
                  </a:lnTo>
                  <a:lnTo>
                    <a:pt x="1672457" y="933372"/>
                  </a:lnTo>
                  <a:lnTo>
                    <a:pt x="1676394" y="886467"/>
                  </a:lnTo>
                  <a:lnTo>
                    <a:pt x="1677722" y="838865"/>
                  </a:lnTo>
                  <a:lnTo>
                    <a:pt x="1676394" y="791263"/>
                  </a:lnTo>
                  <a:lnTo>
                    <a:pt x="1672457" y="744358"/>
                  </a:lnTo>
                  <a:lnTo>
                    <a:pt x="1665983" y="698220"/>
                  </a:lnTo>
                  <a:lnTo>
                    <a:pt x="1657042" y="652921"/>
                  </a:lnTo>
                  <a:lnTo>
                    <a:pt x="1645704" y="608530"/>
                  </a:lnTo>
                  <a:lnTo>
                    <a:pt x="1632041" y="565120"/>
                  </a:lnTo>
                  <a:lnTo>
                    <a:pt x="1616124" y="522760"/>
                  </a:lnTo>
                  <a:lnTo>
                    <a:pt x="1598023" y="481522"/>
                  </a:lnTo>
                  <a:lnTo>
                    <a:pt x="1577809" y="441475"/>
                  </a:lnTo>
                  <a:lnTo>
                    <a:pt x="1555553" y="402692"/>
                  </a:lnTo>
                  <a:lnTo>
                    <a:pt x="1531325" y="365243"/>
                  </a:lnTo>
                  <a:lnTo>
                    <a:pt x="1505197" y="329199"/>
                  </a:lnTo>
                  <a:lnTo>
                    <a:pt x="1477240" y="294630"/>
                  </a:lnTo>
                  <a:lnTo>
                    <a:pt x="1447523" y="261608"/>
                  </a:lnTo>
                  <a:lnTo>
                    <a:pt x="1416118" y="230203"/>
                  </a:lnTo>
                  <a:lnTo>
                    <a:pt x="1383097" y="200486"/>
                  </a:lnTo>
                  <a:lnTo>
                    <a:pt x="1348528" y="172528"/>
                  </a:lnTo>
                  <a:lnTo>
                    <a:pt x="1312484" y="146400"/>
                  </a:lnTo>
                  <a:lnTo>
                    <a:pt x="1275036" y="122172"/>
                  </a:lnTo>
                  <a:lnTo>
                    <a:pt x="1236253" y="99915"/>
                  </a:lnTo>
                  <a:lnTo>
                    <a:pt x="1196207" y="79700"/>
                  </a:lnTo>
                  <a:lnTo>
                    <a:pt x="1154969" y="61599"/>
                  </a:lnTo>
                  <a:lnTo>
                    <a:pt x="1112609" y="45681"/>
                  </a:lnTo>
                  <a:lnTo>
                    <a:pt x="1069198" y="32018"/>
                  </a:lnTo>
                  <a:lnTo>
                    <a:pt x="1024807" y="20680"/>
                  </a:lnTo>
                  <a:lnTo>
                    <a:pt x="979507" y="11739"/>
                  </a:lnTo>
                  <a:lnTo>
                    <a:pt x="933369" y="5264"/>
                  </a:lnTo>
                  <a:lnTo>
                    <a:pt x="886464" y="1327"/>
                  </a:lnTo>
                  <a:lnTo>
                    <a:pt x="83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6389" y="1664284"/>
              <a:ext cx="1602440" cy="16024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25850" y="577215"/>
            <a:ext cx="1778000" cy="65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999"/>
              </a:lnSpc>
              <a:spcBef>
                <a:spcPts val="100"/>
              </a:spcBef>
            </a:pPr>
            <a:r>
              <a:rPr sz="1200" spc="40" dirty="0">
                <a:solidFill>
                  <a:srgbClr val="FFFFFF"/>
                </a:solidFill>
              </a:rPr>
              <a:t>Total Global Digital  </a:t>
            </a:r>
            <a:r>
              <a:rPr sz="1200" spc="70" dirty="0">
                <a:solidFill>
                  <a:srgbClr val="FFFFFF"/>
                </a:solidFill>
              </a:rPr>
              <a:t>Payment</a:t>
            </a:r>
            <a:r>
              <a:rPr sz="1200" spc="-80" dirty="0">
                <a:solidFill>
                  <a:srgbClr val="FFFFFF"/>
                </a:solidFill>
              </a:rPr>
              <a:t> </a:t>
            </a:r>
            <a:r>
              <a:rPr sz="1200" spc="40" dirty="0">
                <a:solidFill>
                  <a:srgbClr val="FFFFFF"/>
                </a:solidFill>
              </a:rPr>
              <a:t>Transactions</a:t>
            </a:r>
            <a:endParaRPr sz="1200" dirty="0"/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200" spc="55" dirty="0">
                <a:solidFill>
                  <a:srgbClr val="FFFFFF"/>
                </a:solidFill>
              </a:rPr>
              <a:t>$9.47</a:t>
            </a:r>
            <a:r>
              <a:rPr sz="1200" spc="-55" dirty="0">
                <a:solidFill>
                  <a:srgbClr val="FFFFFF"/>
                </a:solidFill>
              </a:rPr>
              <a:t> </a:t>
            </a:r>
            <a:r>
              <a:rPr sz="1200" spc="20" dirty="0">
                <a:solidFill>
                  <a:srgbClr val="FFFFFF"/>
                </a:solidFill>
              </a:rPr>
              <a:t>trillion</a:t>
            </a:r>
            <a:endParaRPr sz="1200" dirty="0"/>
          </a:p>
        </p:txBody>
      </p:sp>
      <p:grpSp>
        <p:nvGrpSpPr>
          <p:cNvPr id="7" name="object 7"/>
          <p:cNvGrpSpPr/>
          <p:nvPr/>
        </p:nvGrpSpPr>
        <p:grpSpPr>
          <a:xfrm>
            <a:off x="3422650" y="1228725"/>
            <a:ext cx="2193902" cy="2076221"/>
            <a:chOff x="3508451" y="1626641"/>
            <a:chExt cx="1678305" cy="1678305"/>
          </a:xfrm>
        </p:grpSpPr>
        <p:sp>
          <p:nvSpPr>
            <p:cNvPr id="8" name="object 8"/>
            <p:cNvSpPr/>
            <p:nvPr/>
          </p:nvSpPr>
          <p:spPr>
            <a:xfrm>
              <a:off x="3508451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4" h="1678304">
                  <a:moveTo>
                    <a:pt x="838860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7" y="11739"/>
                  </a:lnTo>
                  <a:lnTo>
                    <a:pt x="652918" y="20680"/>
                  </a:lnTo>
                  <a:lnTo>
                    <a:pt x="608528" y="32018"/>
                  </a:lnTo>
                  <a:lnTo>
                    <a:pt x="565117" y="45681"/>
                  </a:lnTo>
                  <a:lnTo>
                    <a:pt x="522758" y="61599"/>
                  </a:lnTo>
                  <a:lnTo>
                    <a:pt x="481520" y="79700"/>
                  </a:lnTo>
                  <a:lnTo>
                    <a:pt x="441474" y="99915"/>
                  </a:lnTo>
                  <a:lnTo>
                    <a:pt x="402691" y="122172"/>
                  </a:lnTo>
                  <a:lnTo>
                    <a:pt x="365242" y="146400"/>
                  </a:lnTo>
                  <a:lnTo>
                    <a:pt x="329198" y="172528"/>
                  </a:lnTo>
                  <a:lnTo>
                    <a:pt x="294630" y="200486"/>
                  </a:lnTo>
                  <a:lnTo>
                    <a:pt x="261607" y="230203"/>
                  </a:lnTo>
                  <a:lnTo>
                    <a:pt x="230203" y="261608"/>
                  </a:lnTo>
                  <a:lnTo>
                    <a:pt x="200486" y="294630"/>
                  </a:lnTo>
                  <a:lnTo>
                    <a:pt x="172528" y="329199"/>
                  </a:lnTo>
                  <a:lnTo>
                    <a:pt x="146399" y="365243"/>
                  </a:lnTo>
                  <a:lnTo>
                    <a:pt x="122171" y="402692"/>
                  </a:lnTo>
                  <a:lnTo>
                    <a:pt x="99915" y="441475"/>
                  </a:lnTo>
                  <a:lnTo>
                    <a:pt x="79700" y="481522"/>
                  </a:lnTo>
                  <a:lnTo>
                    <a:pt x="61599" y="522760"/>
                  </a:lnTo>
                  <a:lnTo>
                    <a:pt x="45681" y="565120"/>
                  </a:lnTo>
                  <a:lnTo>
                    <a:pt x="32018" y="608530"/>
                  </a:lnTo>
                  <a:lnTo>
                    <a:pt x="20680" y="652921"/>
                  </a:lnTo>
                  <a:lnTo>
                    <a:pt x="11739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9" y="979510"/>
                  </a:lnTo>
                  <a:lnTo>
                    <a:pt x="20680" y="1024810"/>
                  </a:lnTo>
                  <a:lnTo>
                    <a:pt x="32018" y="1069200"/>
                  </a:lnTo>
                  <a:lnTo>
                    <a:pt x="45681" y="1112611"/>
                  </a:lnTo>
                  <a:lnTo>
                    <a:pt x="61599" y="1154970"/>
                  </a:lnTo>
                  <a:lnTo>
                    <a:pt x="79700" y="1196209"/>
                  </a:lnTo>
                  <a:lnTo>
                    <a:pt x="99915" y="1236255"/>
                  </a:lnTo>
                  <a:lnTo>
                    <a:pt x="122171" y="1275038"/>
                  </a:lnTo>
                  <a:lnTo>
                    <a:pt x="146399" y="1312486"/>
                  </a:lnTo>
                  <a:lnTo>
                    <a:pt x="172528" y="1348530"/>
                  </a:lnTo>
                  <a:lnTo>
                    <a:pt x="200486" y="1383099"/>
                  </a:lnTo>
                  <a:lnTo>
                    <a:pt x="230203" y="1416121"/>
                  </a:lnTo>
                  <a:lnTo>
                    <a:pt x="261607" y="1447526"/>
                  </a:lnTo>
                  <a:lnTo>
                    <a:pt x="294630" y="1477242"/>
                  </a:lnTo>
                  <a:lnTo>
                    <a:pt x="329198" y="1505200"/>
                  </a:lnTo>
                  <a:lnTo>
                    <a:pt x="365242" y="1531329"/>
                  </a:lnTo>
                  <a:lnTo>
                    <a:pt x="402691" y="1555556"/>
                  </a:lnTo>
                  <a:lnTo>
                    <a:pt x="441474" y="1577813"/>
                  </a:lnTo>
                  <a:lnTo>
                    <a:pt x="481520" y="1598027"/>
                  </a:lnTo>
                  <a:lnTo>
                    <a:pt x="522758" y="1616128"/>
                  </a:lnTo>
                  <a:lnTo>
                    <a:pt x="565117" y="1632046"/>
                  </a:lnTo>
                  <a:lnTo>
                    <a:pt x="608528" y="1645709"/>
                  </a:lnTo>
                  <a:lnTo>
                    <a:pt x="652918" y="1657046"/>
                  </a:lnTo>
                  <a:lnTo>
                    <a:pt x="698217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0" y="1677727"/>
                  </a:lnTo>
                  <a:lnTo>
                    <a:pt x="886462" y="1676399"/>
                  </a:lnTo>
                  <a:lnTo>
                    <a:pt x="933368" y="1672462"/>
                  </a:lnTo>
                  <a:lnTo>
                    <a:pt x="979506" y="1665988"/>
                  </a:lnTo>
                  <a:lnTo>
                    <a:pt x="1024806" y="1657046"/>
                  </a:lnTo>
                  <a:lnTo>
                    <a:pt x="1069197" y="1645709"/>
                  </a:lnTo>
                  <a:lnTo>
                    <a:pt x="1112607" y="1632046"/>
                  </a:lnTo>
                  <a:lnTo>
                    <a:pt x="1154967" y="1616128"/>
                  </a:lnTo>
                  <a:lnTo>
                    <a:pt x="1196206" y="1598027"/>
                  </a:lnTo>
                  <a:lnTo>
                    <a:pt x="1236252" y="1577813"/>
                  </a:lnTo>
                  <a:lnTo>
                    <a:pt x="1275034" y="1555556"/>
                  </a:lnTo>
                  <a:lnTo>
                    <a:pt x="1312483" y="1531329"/>
                  </a:lnTo>
                  <a:lnTo>
                    <a:pt x="1348527" y="1505200"/>
                  </a:lnTo>
                  <a:lnTo>
                    <a:pt x="1383095" y="1477242"/>
                  </a:lnTo>
                  <a:lnTo>
                    <a:pt x="1416117" y="1447526"/>
                  </a:lnTo>
                  <a:lnTo>
                    <a:pt x="1447522" y="1416121"/>
                  </a:lnTo>
                  <a:lnTo>
                    <a:pt x="1477238" y="1383099"/>
                  </a:lnTo>
                  <a:lnTo>
                    <a:pt x="1505196" y="1348530"/>
                  </a:lnTo>
                  <a:lnTo>
                    <a:pt x="1531324" y="1312486"/>
                  </a:lnTo>
                  <a:lnTo>
                    <a:pt x="1555551" y="1275038"/>
                  </a:lnTo>
                  <a:lnTo>
                    <a:pt x="1577808" y="1236255"/>
                  </a:lnTo>
                  <a:lnTo>
                    <a:pt x="1598022" y="1196209"/>
                  </a:lnTo>
                  <a:lnTo>
                    <a:pt x="1616123" y="1154970"/>
                  </a:lnTo>
                  <a:lnTo>
                    <a:pt x="1632040" y="1112611"/>
                  </a:lnTo>
                  <a:lnTo>
                    <a:pt x="1645703" y="1069200"/>
                  </a:lnTo>
                  <a:lnTo>
                    <a:pt x="1657040" y="1024810"/>
                  </a:lnTo>
                  <a:lnTo>
                    <a:pt x="1665982" y="979510"/>
                  </a:lnTo>
                  <a:lnTo>
                    <a:pt x="1672456" y="933372"/>
                  </a:lnTo>
                  <a:lnTo>
                    <a:pt x="1676392" y="886467"/>
                  </a:lnTo>
                  <a:lnTo>
                    <a:pt x="1677720" y="838865"/>
                  </a:lnTo>
                  <a:lnTo>
                    <a:pt x="1676392" y="791263"/>
                  </a:lnTo>
                  <a:lnTo>
                    <a:pt x="1672456" y="744358"/>
                  </a:lnTo>
                  <a:lnTo>
                    <a:pt x="1665982" y="698220"/>
                  </a:lnTo>
                  <a:lnTo>
                    <a:pt x="1657040" y="652921"/>
                  </a:lnTo>
                  <a:lnTo>
                    <a:pt x="1645703" y="608530"/>
                  </a:lnTo>
                  <a:lnTo>
                    <a:pt x="1632040" y="565120"/>
                  </a:lnTo>
                  <a:lnTo>
                    <a:pt x="1616123" y="522760"/>
                  </a:lnTo>
                  <a:lnTo>
                    <a:pt x="1598022" y="481522"/>
                  </a:lnTo>
                  <a:lnTo>
                    <a:pt x="1577808" y="441475"/>
                  </a:lnTo>
                  <a:lnTo>
                    <a:pt x="1555551" y="402692"/>
                  </a:lnTo>
                  <a:lnTo>
                    <a:pt x="1531324" y="365243"/>
                  </a:lnTo>
                  <a:lnTo>
                    <a:pt x="1505196" y="329199"/>
                  </a:lnTo>
                  <a:lnTo>
                    <a:pt x="1477238" y="294630"/>
                  </a:lnTo>
                  <a:lnTo>
                    <a:pt x="1447522" y="261608"/>
                  </a:lnTo>
                  <a:lnTo>
                    <a:pt x="1416117" y="230203"/>
                  </a:lnTo>
                  <a:lnTo>
                    <a:pt x="1383095" y="200486"/>
                  </a:lnTo>
                  <a:lnTo>
                    <a:pt x="1348527" y="172528"/>
                  </a:lnTo>
                  <a:lnTo>
                    <a:pt x="1312483" y="146400"/>
                  </a:lnTo>
                  <a:lnTo>
                    <a:pt x="1275034" y="122172"/>
                  </a:lnTo>
                  <a:lnTo>
                    <a:pt x="1236252" y="99915"/>
                  </a:lnTo>
                  <a:lnTo>
                    <a:pt x="1196206" y="79700"/>
                  </a:lnTo>
                  <a:lnTo>
                    <a:pt x="1154967" y="61599"/>
                  </a:lnTo>
                  <a:lnTo>
                    <a:pt x="1112607" y="45681"/>
                  </a:lnTo>
                  <a:lnTo>
                    <a:pt x="1069197" y="32018"/>
                  </a:lnTo>
                  <a:lnTo>
                    <a:pt x="1024806" y="20680"/>
                  </a:lnTo>
                  <a:lnTo>
                    <a:pt x="979506" y="11739"/>
                  </a:lnTo>
                  <a:lnTo>
                    <a:pt x="933368" y="5264"/>
                  </a:lnTo>
                  <a:lnTo>
                    <a:pt x="886462" y="1327"/>
                  </a:lnTo>
                  <a:lnTo>
                    <a:pt x="838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46094" y="1664284"/>
              <a:ext cx="1602447" cy="16024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333338" y="281216"/>
            <a:ext cx="1602599" cy="40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389" y="533273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8047" y="771525"/>
            <a:ext cx="1618615" cy="3937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0200">
              <a:lnSpc>
                <a:spcPct val="106800"/>
              </a:lnSpc>
              <a:spcBef>
                <a:spcPts val="100"/>
              </a:spcBef>
            </a:pPr>
            <a:r>
              <a:rPr sz="1200" spc="40" dirty="0">
                <a:solidFill>
                  <a:srgbClr val="FFFFFF"/>
                </a:solidFill>
              </a:rPr>
              <a:t>Total Global  </a:t>
            </a:r>
            <a:r>
              <a:rPr sz="1200" spc="50" dirty="0">
                <a:solidFill>
                  <a:srgbClr val="FFFFFF"/>
                </a:solidFill>
              </a:rPr>
              <a:t>Population </a:t>
            </a:r>
            <a:r>
              <a:rPr sz="1200" spc="100" dirty="0">
                <a:solidFill>
                  <a:srgbClr val="FFFFFF"/>
                </a:solidFill>
              </a:rPr>
              <a:t>8</a:t>
            </a:r>
            <a:r>
              <a:rPr sz="1200" spc="-170" dirty="0">
                <a:solidFill>
                  <a:srgbClr val="FFFFFF"/>
                </a:solidFill>
              </a:rPr>
              <a:t> </a:t>
            </a:r>
            <a:r>
              <a:rPr sz="1200" spc="20" dirty="0">
                <a:solidFill>
                  <a:srgbClr val="FFFFFF"/>
                </a:solidFill>
              </a:rPr>
              <a:t>billion</a:t>
            </a:r>
            <a:endParaRPr sz="1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628750" y="1246923"/>
            <a:ext cx="2031900" cy="2058023"/>
            <a:chOff x="628750" y="1626641"/>
            <a:chExt cx="1678305" cy="1678305"/>
          </a:xfrm>
        </p:grpSpPr>
        <p:sp>
          <p:nvSpPr>
            <p:cNvPr id="4" name="object 4"/>
            <p:cNvSpPr/>
            <p:nvPr/>
          </p:nvSpPr>
          <p:spPr>
            <a:xfrm>
              <a:off x="628750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5" h="1678304">
                  <a:moveTo>
                    <a:pt x="838861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6" y="11739"/>
                  </a:lnTo>
                  <a:lnTo>
                    <a:pt x="652917" y="20680"/>
                  </a:lnTo>
                  <a:lnTo>
                    <a:pt x="608526" y="32018"/>
                  </a:lnTo>
                  <a:lnTo>
                    <a:pt x="565116" y="45681"/>
                  </a:lnTo>
                  <a:lnTo>
                    <a:pt x="522756" y="61599"/>
                  </a:lnTo>
                  <a:lnTo>
                    <a:pt x="481517" y="79700"/>
                  </a:lnTo>
                  <a:lnTo>
                    <a:pt x="441471" y="99915"/>
                  </a:lnTo>
                  <a:lnTo>
                    <a:pt x="402689" y="122172"/>
                  </a:lnTo>
                  <a:lnTo>
                    <a:pt x="365240" y="146400"/>
                  </a:lnTo>
                  <a:lnTo>
                    <a:pt x="329196" y="172528"/>
                  </a:lnTo>
                  <a:lnTo>
                    <a:pt x="294627" y="200486"/>
                  </a:lnTo>
                  <a:lnTo>
                    <a:pt x="261605" y="230203"/>
                  </a:lnTo>
                  <a:lnTo>
                    <a:pt x="230200" y="261608"/>
                  </a:lnTo>
                  <a:lnTo>
                    <a:pt x="200484" y="294630"/>
                  </a:lnTo>
                  <a:lnTo>
                    <a:pt x="172526" y="329199"/>
                  </a:lnTo>
                  <a:lnTo>
                    <a:pt x="146398" y="365243"/>
                  </a:lnTo>
                  <a:lnTo>
                    <a:pt x="122170" y="402692"/>
                  </a:lnTo>
                  <a:lnTo>
                    <a:pt x="99914" y="441475"/>
                  </a:lnTo>
                  <a:lnTo>
                    <a:pt x="79699" y="481522"/>
                  </a:lnTo>
                  <a:lnTo>
                    <a:pt x="61598" y="522760"/>
                  </a:lnTo>
                  <a:lnTo>
                    <a:pt x="45680" y="565120"/>
                  </a:lnTo>
                  <a:lnTo>
                    <a:pt x="32017" y="608530"/>
                  </a:lnTo>
                  <a:lnTo>
                    <a:pt x="20680" y="652921"/>
                  </a:lnTo>
                  <a:lnTo>
                    <a:pt x="11738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8" y="979510"/>
                  </a:lnTo>
                  <a:lnTo>
                    <a:pt x="20680" y="1024810"/>
                  </a:lnTo>
                  <a:lnTo>
                    <a:pt x="32017" y="1069200"/>
                  </a:lnTo>
                  <a:lnTo>
                    <a:pt x="45680" y="1112611"/>
                  </a:lnTo>
                  <a:lnTo>
                    <a:pt x="61598" y="1154970"/>
                  </a:lnTo>
                  <a:lnTo>
                    <a:pt x="79699" y="1196209"/>
                  </a:lnTo>
                  <a:lnTo>
                    <a:pt x="99914" y="1236255"/>
                  </a:lnTo>
                  <a:lnTo>
                    <a:pt x="122170" y="1275038"/>
                  </a:lnTo>
                  <a:lnTo>
                    <a:pt x="146398" y="1312486"/>
                  </a:lnTo>
                  <a:lnTo>
                    <a:pt x="172526" y="1348530"/>
                  </a:lnTo>
                  <a:lnTo>
                    <a:pt x="200484" y="1383099"/>
                  </a:lnTo>
                  <a:lnTo>
                    <a:pt x="230200" y="1416121"/>
                  </a:lnTo>
                  <a:lnTo>
                    <a:pt x="261605" y="1447526"/>
                  </a:lnTo>
                  <a:lnTo>
                    <a:pt x="294627" y="1477242"/>
                  </a:lnTo>
                  <a:lnTo>
                    <a:pt x="329196" y="1505200"/>
                  </a:lnTo>
                  <a:lnTo>
                    <a:pt x="365240" y="1531329"/>
                  </a:lnTo>
                  <a:lnTo>
                    <a:pt x="402689" y="1555556"/>
                  </a:lnTo>
                  <a:lnTo>
                    <a:pt x="441471" y="1577813"/>
                  </a:lnTo>
                  <a:lnTo>
                    <a:pt x="481517" y="1598027"/>
                  </a:lnTo>
                  <a:lnTo>
                    <a:pt x="522756" y="1616128"/>
                  </a:lnTo>
                  <a:lnTo>
                    <a:pt x="565116" y="1632046"/>
                  </a:lnTo>
                  <a:lnTo>
                    <a:pt x="608526" y="1645709"/>
                  </a:lnTo>
                  <a:lnTo>
                    <a:pt x="652917" y="1657046"/>
                  </a:lnTo>
                  <a:lnTo>
                    <a:pt x="698216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1" y="1677727"/>
                  </a:lnTo>
                  <a:lnTo>
                    <a:pt x="886464" y="1676399"/>
                  </a:lnTo>
                  <a:lnTo>
                    <a:pt x="933369" y="1672462"/>
                  </a:lnTo>
                  <a:lnTo>
                    <a:pt x="979507" y="1665988"/>
                  </a:lnTo>
                  <a:lnTo>
                    <a:pt x="1024807" y="1657046"/>
                  </a:lnTo>
                  <a:lnTo>
                    <a:pt x="1069198" y="1645709"/>
                  </a:lnTo>
                  <a:lnTo>
                    <a:pt x="1112609" y="1632046"/>
                  </a:lnTo>
                  <a:lnTo>
                    <a:pt x="1154969" y="1616128"/>
                  </a:lnTo>
                  <a:lnTo>
                    <a:pt x="1196207" y="1598027"/>
                  </a:lnTo>
                  <a:lnTo>
                    <a:pt x="1236253" y="1577813"/>
                  </a:lnTo>
                  <a:lnTo>
                    <a:pt x="1275036" y="1555556"/>
                  </a:lnTo>
                  <a:lnTo>
                    <a:pt x="1312484" y="1531329"/>
                  </a:lnTo>
                  <a:lnTo>
                    <a:pt x="1348528" y="1505200"/>
                  </a:lnTo>
                  <a:lnTo>
                    <a:pt x="1383097" y="1477242"/>
                  </a:lnTo>
                  <a:lnTo>
                    <a:pt x="1416118" y="1447526"/>
                  </a:lnTo>
                  <a:lnTo>
                    <a:pt x="1447523" y="1416121"/>
                  </a:lnTo>
                  <a:lnTo>
                    <a:pt x="1477240" y="1383099"/>
                  </a:lnTo>
                  <a:lnTo>
                    <a:pt x="1505197" y="1348530"/>
                  </a:lnTo>
                  <a:lnTo>
                    <a:pt x="1531325" y="1312486"/>
                  </a:lnTo>
                  <a:lnTo>
                    <a:pt x="1555553" y="1275038"/>
                  </a:lnTo>
                  <a:lnTo>
                    <a:pt x="1577809" y="1236255"/>
                  </a:lnTo>
                  <a:lnTo>
                    <a:pt x="1598023" y="1196209"/>
                  </a:lnTo>
                  <a:lnTo>
                    <a:pt x="1616124" y="1154970"/>
                  </a:lnTo>
                  <a:lnTo>
                    <a:pt x="1632041" y="1112611"/>
                  </a:lnTo>
                  <a:lnTo>
                    <a:pt x="1645704" y="1069200"/>
                  </a:lnTo>
                  <a:lnTo>
                    <a:pt x="1657042" y="1024810"/>
                  </a:lnTo>
                  <a:lnTo>
                    <a:pt x="1665983" y="979510"/>
                  </a:lnTo>
                  <a:lnTo>
                    <a:pt x="1672457" y="933372"/>
                  </a:lnTo>
                  <a:lnTo>
                    <a:pt x="1676394" y="886467"/>
                  </a:lnTo>
                  <a:lnTo>
                    <a:pt x="1677722" y="838865"/>
                  </a:lnTo>
                  <a:lnTo>
                    <a:pt x="1676394" y="791263"/>
                  </a:lnTo>
                  <a:lnTo>
                    <a:pt x="1672457" y="744358"/>
                  </a:lnTo>
                  <a:lnTo>
                    <a:pt x="1665983" y="698220"/>
                  </a:lnTo>
                  <a:lnTo>
                    <a:pt x="1657042" y="652921"/>
                  </a:lnTo>
                  <a:lnTo>
                    <a:pt x="1645704" y="608530"/>
                  </a:lnTo>
                  <a:lnTo>
                    <a:pt x="1632041" y="565120"/>
                  </a:lnTo>
                  <a:lnTo>
                    <a:pt x="1616124" y="522760"/>
                  </a:lnTo>
                  <a:lnTo>
                    <a:pt x="1598023" y="481522"/>
                  </a:lnTo>
                  <a:lnTo>
                    <a:pt x="1577809" y="441475"/>
                  </a:lnTo>
                  <a:lnTo>
                    <a:pt x="1555553" y="402692"/>
                  </a:lnTo>
                  <a:lnTo>
                    <a:pt x="1531325" y="365243"/>
                  </a:lnTo>
                  <a:lnTo>
                    <a:pt x="1505197" y="329199"/>
                  </a:lnTo>
                  <a:lnTo>
                    <a:pt x="1477240" y="294630"/>
                  </a:lnTo>
                  <a:lnTo>
                    <a:pt x="1447523" y="261608"/>
                  </a:lnTo>
                  <a:lnTo>
                    <a:pt x="1416118" y="230203"/>
                  </a:lnTo>
                  <a:lnTo>
                    <a:pt x="1383097" y="200486"/>
                  </a:lnTo>
                  <a:lnTo>
                    <a:pt x="1348528" y="172528"/>
                  </a:lnTo>
                  <a:lnTo>
                    <a:pt x="1312484" y="146400"/>
                  </a:lnTo>
                  <a:lnTo>
                    <a:pt x="1275036" y="122172"/>
                  </a:lnTo>
                  <a:lnTo>
                    <a:pt x="1236253" y="99915"/>
                  </a:lnTo>
                  <a:lnTo>
                    <a:pt x="1196207" y="79700"/>
                  </a:lnTo>
                  <a:lnTo>
                    <a:pt x="1154969" y="61599"/>
                  </a:lnTo>
                  <a:lnTo>
                    <a:pt x="1112609" y="45681"/>
                  </a:lnTo>
                  <a:lnTo>
                    <a:pt x="1069198" y="32018"/>
                  </a:lnTo>
                  <a:lnTo>
                    <a:pt x="1024807" y="20680"/>
                  </a:lnTo>
                  <a:lnTo>
                    <a:pt x="979507" y="11739"/>
                  </a:lnTo>
                  <a:lnTo>
                    <a:pt x="933369" y="5264"/>
                  </a:lnTo>
                  <a:lnTo>
                    <a:pt x="886464" y="1327"/>
                  </a:lnTo>
                  <a:lnTo>
                    <a:pt x="8388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6389" y="1664284"/>
              <a:ext cx="1602440" cy="16024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51250" y="771525"/>
            <a:ext cx="1550670" cy="4163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705">
              <a:lnSpc>
                <a:spcPct val="113999"/>
              </a:lnSpc>
              <a:spcBef>
                <a:spcPts val="100"/>
              </a:spcBef>
            </a:pPr>
            <a:r>
              <a:rPr sz="1200" b="1" spc="40" dirty="0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sz="1200" b="1" spc="50" dirty="0">
                <a:solidFill>
                  <a:srgbClr val="FFFFFF"/>
                </a:solidFill>
                <a:latin typeface="Arial"/>
                <a:cs typeface="Arial"/>
              </a:rPr>
              <a:t>Internet 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User  </a:t>
            </a:r>
            <a:r>
              <a:rPr sz="1200" b="1" spc="50" dirty="0">
                <a:solidFill>
                  <a:srgbClr val="FFFFFF"/>
                </a:solidFill>
                <a:latin typeface="Arial"/>
                <a:cs typeface="Arial"/>
              </a:rPr>
              <a:t>Globally </a:t>
            </a:r>
            <a:r>
              <a:rPr sz="1200" b="1" spc="45" dirty="0">
                <a:solidFill>
                  <a:srgbClr val="FFFFFF"/>
                </a:solidFill>
                <a:latin typeface="Arial"/>
                <a:cs typeface="Arial"/>
              </a:rPr>
              <a:t>5.3</a:t>
            </a:r>
            <a:r>
              <a:rPr sz="12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FFFFFF"/>
                </a:solidFill>
                <a:latin typeface="Arial"/>
                <a:cs typeface="Arial"/>
              </a:rPr>
              <a:t>billion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422650" y="1246923"/>
            <a:ext cx="2123999" cy="2058023"/>
            <a:chOff x="3508451" y="1626641"/>
            <a:chExt cx="1678305" cy="1678305"/>
          </a:xfrm>
        </p:grpSpPr>
        <p:sp>
          <p:nvSpPr>
            <p:cNvPr id="8" name="object 8"/>
            <p:cNvSpPr/>
            <p:nvPr/>
          </p:nvSpPr>
          <p:spPr>
            <a:xfrm>
              <a:off x="3508451" y="1626641"/>
              <a:ext cx="1678305" cy="1678305"/>
            </a:xfrm>
            <a:custGeom>
              <a:avLst/>
              <a:gdLst/>
              <a:ahLst/>
              <a:cxnLst/>
              <a:rect l="l" t="t" r="r" b="b"/>
              <a:pathLst>
                <a:path w="1678304" h="1678304">
                  <a:moveTo>
                    <a:pt x="838860" y="0"/>
                  </a:moveTo>
                  <a:lnTo>
                    <a:pt x="791259" y="1327"/>
                  </a:lnTo>
                  <a:lnTo>
                    <a:pt x="744354" y="5264"/>
                  </a:lnTo>
                  <a:lnTo>
                    <a:pt x="698217" y="11739"/>
                  </a:lnTo>
                  <a:lnTo>
                    <a:pt x="652918" y="20680"/>
                  </a:lnTo>
                  <a:lnTo>
                    <a:pt x="608528" y="32018"/>
                  </a:lnTo>
                  <a:lnTo>
                    <a:pt x="565117" y="45681"/>
                  </a:lnTo>
                  <a:lnTo>
                    <a:pt x="522758" y="61599"/>
                  </a:lnTo>
                  <a:lnTo>
                    <a:pt x="481520" y="79700"/>
                  </a:lnTo>
                  <a:lnTo>
                    <a:pt x="441474" y="99915"/>
                  </a:lnTo>
                  <a:lnTo>
                    <a:pt x="402691" y="122172"/>
                  </a:lnTo>
                  <a:lnTo>
                    <a:pt x="365242" y="146400"/>
                  </a:lnTo>
                  <a:lnTo>
                    <a:pt x="329198" y="172528"/>
                  </a:lnTo>
                  <a:lnTo>
                    <a:pt x="294630" y="200486"/>
                  </a:lnTo>
                  <a:lnTo>
                    <a:pt x="261607" y="230203"/>
                  </a:lnTo>
                  <a:lnTo>
                    <a:pt x="230203" y="261608"/>
                  </a:lnTo>
                  <a:lnTo>
                    <a:pt x="200486" y="294630"/>
                  </a:lnTo>
                  <a:lnTo>
                    <a:pt x="172528" y="329199"/>
                  </a:lnTo>
                  <a:lnTo>
                    <a:pt x="146399" y="365243"/>
                  </a:lnTo>
                  <a:lnTo>
                    <a:pt x="122171" y="402692"/>
                  </a:lnTo>
                  <a:lnTo>
                    <a:pt x="99915" y="441475"/>
                  </a:lnTo>
                  <a:lnTo>
                    <a:pt x="79700" y="481522"/>
                  </a:lnTo>
                  <a:lnTo>
                    <a:pt x="61599" y="522760"/>
                  </a:lnTo>
                  <a:lnTo>
                    <a:pt x="45681" y="565120"/>
                  </a:lnTo>
                  <a:lnTo>
                    <a:pt x="32018" y="608530"/>
                  </a:lnTo>
                  <a:lnTo>
                    <a:pt x="20680" y="652921"/>
                  </a:lnTo>
                  <a:lnTo>
                    <a:pt x="11739" y="698220"/>
                  </a:lnTo>
                  <a:lnTo>
                    <a:pt x="5264" y="744358"/>
                  </a:lnTo>
                  <a:lnTo>
                    <a:pt x="1327" y="791263"/>
                  </a:lnTo>
                  <a:lnTo>
                    <a:pt x="0" y="838865"/>
                  </a:lnTo>
                  <a:lnTo>
                    <a:pt x="1327" y="886467"/>
                  </a:lnTo>
                  <a:lnTo>
                    <a:pt x="5264" y="933372"/>
                  </a:lnTo>
                  <a:lnTo>
                    <a:pt x="11739" y="979510"/>
                  </a:lnTo>
                  <a:lnTo>
                    <a:pt x="20680" y="1024810"/>
                  </a:lnTo>
                  <a:lnTo>
                    <a:pt x="32018" y="1069200"/>
                  </a:lnTo>
                  <a:lnTo>
                    <a:pt x="45681" y="1112611"/>
                  </a:lnTo>
                  <a:lnTo>
                    <a:pt x="61599" y="1154970"/>
                  </a:lnTo>
                  <a:lnTo>
                    <a:pt x="79700" y="1196209"/>
                  </a:lnTo>
                  <a:lnTo>
                    <a:pt x="99915" y="1236255"/>
                  </a:lnTo>
                  <a:lnTo>
                    <a:pt x="122171" y="1275038"/>
                  </a:lnTo>
                  <a:lnTo>
                    <a:pt x="146399" y="1312486"/>
                  </a:lnTo>
                  <a:lnTo>
                    <a:pt x="172528" y="1348530"/>
                  </a:lnTo>
                  <a:lnTo>
                    <a:pt x="200486" y="1383099"/>
                  </a:lnTo>
                  <a:lnTo>
                    <a:pt x="230203" y="1416121"/>
                  </a:lnTo>
                  <a:lnTo>
                    <a:pt x="261607" y="1447526"/>
                  </a:lnTo>
                  <a:lnTo>
                    <a:pt x="294630" y="1477242"/>
                  </a:lnTo>
                  <a:lnTo>
                    <a:pt x="329198" y="1505200"/>
                  </a:lnTo>
                  <a:lnTo>
                    <a:pt x="365242" y="1531329"/>
                  </a:lnTo>
                  <a:lnTo>
                    <a:pt x="402691" y="1555556"/>
                  </a:lnTo>
                  <a:lnTo>
                    <a:pt x="441474" y="1577813"/>
                  </a:lnTo>
                  <a:lnTo>
                    <a:pt x="481520" y="1598027"/>
                  </a:lnTo>
                  <a:lnTo>
                    <a:pt x="522758" y="1616128"/>
                  </a:lnTo>
                  <a:lnTo>
                    <a:pt x="565117" y="1632046"/>
                  </a:lnTo>
                  <a:lnTo>
                    <a:pt x="608528" y="1645709"/>
                  </a:lnTo>
                  <a:lnTo>
                    <a:pt x="652918" y="1657046"/>
                  </a:lnTo>
                  <a:lnTo>
                    <a:pt x="698217" y="1665988"/>
                  </a:lnTo>
                  <a:lnTo>
                    <a:pt x="744354" y="1672462"/>
                  </a:lnTo>
                  <a:lnTo>
                    <a:pt x="791259" y="1676399"/>
                  </a:lnTo>
                  <a:lnTo>
                    <a:pt x="838860" y="1677727"/>
                  </a:lnTo>
                  <a:lnTo>
                    <a:pt x="886462" y="1676399"/>
                  </a:lnTo>
                  <a:lnTo>
                    <a:pt x="933368" y="1672462"/>
                  </a:lnTo>
                  <a:lnTo>
                    <a:pt x="979506" y="1665988"/>
                  </a:lnTo>
                  <a:lnTo>
                    <a:pt x="1024806" y="1657046"/>
                  </a:lnTo>
                  <a:lnTo>
                    <a:pt x="1069197" y="1645709"/>
                  </a:lnTo>
                  <a:lnTo>
                    <a:pt x="1112607" y="1632046"/>
                  </a:lnTo>
                  <a:lnTo>
                    <a:pt x="1154967" y="1616128"/>
                  </a:lnTo>
                  <a:lnTo>
                    <a:pt x="1196206" y="1598027"/>
                  </a:lnTo>
                  <a:lnTo>
                    <a:pt x="1236252" y="1577813"/>
                  </a:lnTo>
                  <a:lnTo>
                    <a:pt x="1275034" y="1555556"/>
                  </a:lnTo>
                  <a:lnTo>
                    <a:pt x="1312483" y="1531329"/>
                  </a:lnTo>
                  <a:lnTo>
                    <a:pt x="1348527" y="1505200"/>
                  </a:lnTo>
                  <a:lnTo>
                    <a:pt x="1383095" y="1477242"/>
                  </a:lnTo>
                  <a:lnTo>
                    <a:pt x="1416117" y="1447526"/>
                  </a:lnTo>
                  <a:lnTo>
                    <a:pt x="1447522" y="1416121"/>
                  </a:lnTo>
                  <a:lnTo>
                    <a:pt x="1477238" y="1383099"/>
                  </a:lnTo>
                  <a:lnTo>
                    <a:pt x="1505196" y="1348530"/>
                  </a:lnTo>
                  <a:lnTo>
                    <a:pt x="1531324" y="1312486"/>
                  </a:lnTo>
                  <a:lnTo>
                    <a:pt x="1555551" y="1275038"/>
                  </a:lnTo>
                  <a:lnTo>
                    <a:pt x="1577808" y="1236255"/>
                  </a:lnTo>
                  <a:lnTo>
                    <a:pt x="1598022" y="1196209"/>
                  </a:lnTo>
                  <a:lnTo>
                    <a:pt x="1616123" y="1154970"/>
                  </a:lnTo>
                  <a:lnTo>
                    <a:pt x="1632040" y="1112611"/>
                  </a:lnTo>
                  <a:lnTo>
                    <a:pt x="1645703" y="1069200"/>
                  </a:lnTo>
                  <a:lnTo>
                    <a:pt x="1657040" y="1024810"/>
                  </a:lnTo>
                  <a:lnTo>
                    <a:pt x="1665982" y="979510"/>
                  </a:lnTo>
                  <a:lnTo>
                    <a:pt x="1672456" y="933372"/>
                  </a:lnTo>
                  <a:lnTo>
                    <a:pt x="1676392" y="886467"/>
                  </a:lnTo>
                  <a:lnTo>
                    <a:pt x="1677720" y="838865"/>
                  </a:lnTo>
                  <a:lnTo>
                    <a:pt x="1676392" y="791263"/>
                  </a:lnTo>
                  <a:lnTo>
                    <a:pt x="1672456" y="744358"/>
                  </a:lnTo>
                  <a:lnTo>
                    <a:pt x="1665982" y="698220"/>
                  </a:lnTo>
                  <a:lnTo>
                    <a:pt x="1657040" y="652921"/>
                  </a:lnTo>
                  <a:lnTo>
                    <a:pt x="1645703" y="608530"/>
                  </a:lnTo>
                  <a:lnTo>
                    <a:pt x="1632040" y="565120"/>
                  </a:lnTo>
                  <a:lnTo>
                    <a:pt x="1616123" y="522760"/>
                  </a:lnTo>
                  <a:lnTo>
                    <a:pt x="1598022" y="481522"/>
                  </a:lnTo>
                  <a:lnTo>
                    <a:pt x="1577808" y="441475"/>
                  </a:lnTo>
                  <a:lnTo>
                    <a:pt x="1555551" y="402692"/>
                  </a:lnTo>
                  <a:lnTo>
                    <a:pt x="1531324" y="365243"/>
                  </a:lnTo>
                  <a:lnTo>
                    <a:pt x="1505196" y="329199"/>
                  </a:lnTo>
                  <a:lnTo>
                    <a:pt x="1477238" y="294630"/>
                  </a:lnTo>
                  <a:lnTo>
                    <a:pt x="1447522" y="261608"/>
                  </a:lnTo>
                  <a:lnTo>
                    <a:pt x="1416117" y="230203"/>
                  </a:lnTo>
                  <a:lnTo>
                    <a:pt x="1383095" y="200486"/>
                  </a:lnTo>
                  <a:lnTo>
                    <a:pt x="1348527" y="172528"/>
                  </a:lnTo>
                  <a:lnTo>
                    <a:pt x="1312483" y="146400"/>
                  </a:lnTo>
                  <a:lnTo>
                    <a:pt x="1275034" y="122172"/>
                  </a:lnTo>
                  <a:lnTo>
                    <a:pt x="1236252" y="99915"/>
                  </a:lnTo>
                  <a:lnTo>
                    <a:pt x="1196206" y="79700"/>
                  </a:lnTo>
                  <a:lnTo>
                    <a:pt x="1154967" y="61599"/>
                  </a:lnTo>
                  <a:lnTo>
                    <a:pt x="1112607" y="45681"/>
                  </a:lnTo>
                  <a:lnTo>
                    <a:pt x="1069197" y="32018"/>
                  </a:lnTo>
                  <a:lnTo>
                    <a:pt x="1024806" y="20680"/>
                  </a:lnTo>
                  <a:lnTo>
                    <a:pt x="979506" y="11739"/>
                  </a:lnTo>
                  <a:lnTo>
                    <a:pt x="933368" y="5264"/>
                  </a:lnTo>
                  <a:lnTo>
                    <a:pt x="886462" y="1327"/>
                  </a:lnTo>
                  <a:lnTo>
                    <a:pt x="838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46094" y="1664284"/>
              <a:ext cx="1602447" cy="16024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333338" y="281216"/>
            <a:ext cx="1602599" cy="408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68389" y="533273"/>
            <a:ext cx="1262380" cy="76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300" spc="15" dirty="0">
                <a:latin typeface="Carlito"/>
                <a:cs typeface="Carlito"/>
              </a:rPr>
              <a:t>Debt </a:t>
            </a:r>
            <a:r>
              <a:rPr sz="450" spc="22" baseline="9259" dirty="0">
                <a:latin typeface="Carlito"/>
                <a:cs typeface="Carlito"/>
              </a:rPr>
              <a:t>Equity </a:t>
            </a:r>
            <a:r>
              <a:rPr sz="300" spc="10" dirty="0">
                <a:latin typeface="Carlito"/>
                <a:cs typeface="Carlito"/>
              </a:rPr>
              <a:t>Valuation </a:t>
            </a:r>
            <a:r>
              <a:rPr sz="450" spc="22" baseline="9259" dirty="0">
                <a:latin typeface="Carlito"/>
                <a:cs typeface="Carlito"/>
              </a:rPr>
              <a:t>Advisory </a:t>
            </a:r>
            <a:r>
              <a:rPr sz="300" spc="15" dirty="0">
                <a:latin typeface="Carlito"/>
                <a:cs typeface="Carlito"/>
              </a:rPr>
              <a:t>TEV </a:t>
            </a:r>
            <a:r>
              <a:rPr sz="450" spc="22" baseline="9259" dirty="0">
                <a:latin typeface="Carlito"/>
                <a:cs typeface="Carlito"/>
              </a:rPr>
              <a:t>Insolvency</a:t>
            </a:r>
            <a:r>
              <a:rPr sz="450" spc="112" baseline="9259" dirty="0">
                <a:latin typeface="Carlito"/>
                <a:cs typeface="Carlito"/>
              </a:rPr>
              <a:t> </a:t>
            </a:r>
            <a:r>
              <a:rPr sz="450" spc="15" baseline="9259" dirty="0">
                <a:latin typeface="Carlito"/>
                <a:cs typeface="Carlito"/>
              </a:rPr>
              <a:t>Training</a:t>
            </a:r>
            <a:endParaRPr sz="450" baseline="9259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747</Words>
  <Application>Microsoft Office PowerPoint</Application>
  <PresentationFormat>Custom</PresentationFormat>
  <Paragraphs>133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Carlito</vt:lpstr>
      <vt:lpstr>Verdana</vt:lpstr>
      <vt:lpstr>Office Theme</vt:lpstr>
      <vt:lpstr>Empowering SMEs</vt:lpstr>
      <vt:lpstr>Emerging Era of Technology “MSMEs”</vt:lpstr>
      <vt:lpstr>“Digital Transformation”</vt:lpstr>
      <vt:lpstr>Physical World  India- 2.3 Million</vt:lpstr>
      <vt:lpstr>PowerPoint Presentation</vt:lpstr>
      <vt:lpstr>PowerPoint Presentation</vt:lpstr>
      <vt:lpstr>Digital World $ 22 Billion Globally  Industrial Robot Price $ 50K-80K</vt:lpstr>
      <vt:lpstr>Total Global Digital  Payment Transactions $9.47 trillion</vt:lpstr>
      <vt:lpstr>Total Global  Population 8 billion</vt:lpstr>
      <vt:lpstr>THE PROFESSIONAL</vt:lpstr>
      <vt:lpstr>BUILDING BRIDGES</vt:lpstr>
      <vt:lpstr>RAMPING UP</vt:lpstr>
      <vt:lpstr>PowerPoint Presentation</vt:lpstr>
      <vt:lpstr>BUSINESS DEVELOPMENT</vt:lpstr>
      <vt:lpstr>BUSINESS DEVELOPMENT</vt:lpstr>
      <vt:lpstr>POINTS FOR  BUSINESS DEVELOPMENT</vt:lpstr>
      <vt:lpstr>POINTS FOR    BUSINESS DEVELOPMENT</vt:lpstr>
      <vt:lpstr>MASTERING THE GAME</vt:lpstr>
      <vt:lpstr>Your Belief System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PPT_Empowering SMEs.cdr</dc:title>
  <dc:creator>Rahul Kumar</dc:creator>
  <cp:lastModifiedBy>Utkarsh Lohia</cp:lastModifiedBy>
  <cp:revision>9</cp:revision>
  <dcterms:created xsi:type="dcterms:W3CDTF">2023-12-15T12:04:46Z</dcterms:created>
  <dcterms:modified xsi:type="dcterms:W3CDTF">2023-12-16T05:40:01Z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2023-12-15T00:00:00Z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2023-12-15T00:00:00Z</vt:filetime>
  </property>
</Properties>
</file>